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xlsx" ContentType="application/vnd.openxmlformats-officedocument.spreadsheetml.sheet"/>
  <Default Extension="wdp" ContentType="image/vnd.ms-photo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63.jpg" ContentType="image/png"/>
  <Override PartName="/ppt/media/image64.jpg" ContentType="image/png"/>
  <Override PartName="/ppt/media/image66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4" r:id="rId1"/>
  </p:sldMasterIdLst>
  <p:notesMasterIdLst>
    <p:notesMasterId r:id="rId60"/>
  </p:notesMasterIdLst>
  <p:handoutMasterIdLst>
    <p:handoutMasterId r:id="rId61"/>
  </p:handoutMasterIdLst>
  <p:sldIdLst>
    <p:sldId id="468" r:id="rId2"/>
    <p:sldId id="590" r:id="rId3"/>
    <p:sldId id="538" r:id="rId4"/>
    <p:sldId id="593" r:id="rId5"/>
    <p:sldId id="594" r:id="rId6"/>
    <p:sldId id="596" r:id="rId7"/>
    <p:sldId id="649" r:id="rId8"/>
    <p:sldId id="512" r:id="rId9"/>
    <p:sldId id="598" r:id="rId10"/>
    <p:sldId id="613" r:id="rId11"/>
    <p:sldId id="614" r:id="rId12"/>
    <p:sldId id="615" r:id="rId13"/>
    <p:sldId id="616" r:id="rId14"/>
    <p:sldId id="617" r:id="rId15"/>
    <p:sldId id="618" r:id="rId16"/>
    <p:sldId id="647" r:id="rId17"/>
    <p:sldId id="619" r:id="rId18"/>
    <p:sldId id="620" r:id="rId19"/>
    <p:sldId id="627" r:id="rId20"/>
    <p:sldId id="628" r:id="rId21"/>
    <p:sldId id="631" r:id="rId22"/>
    <p:sldId id="621" r:id="rId23"/>
    <p:sldId id="622" r:id="rId24"/>
    <p:sldId id="623" r:id="rId25"/>
    <p:sldId id="624" r:id="rId26"/>
    <p:sldId id="625" r:id="rId27"/>
    <p:sldId id="648" r:id="rId28"/>
    <p:sldId id="626" r:id="rId29"/>
    <p:sldId id="630" r:id="rId30"/>
    <p:sldId id="629" r:id="rId31"/>
    <p:sldId id="632" r:id="rId32"/>
    <p:sldId id="638" r:id="rId33"/>
    <p:sldId id="640" r:id="rId34"/>
    <p:sldId id="641" r:id="rId35"/>
    <p:sldId id="646" r:id="rId36"/>
    <p:sldId id="644" r:id="rId37"/>
    <p:sldId id="645" r:id="rId38"/>
    <p:sldId id="639" r:id="rId39"/>
    <p:sldId id="633" r:id="rId40"/>
    <p:sldId id="634" r:id="rId41"/>
    <p:sldId id="635" r:id="rId42"/>
    <p:sldId id="636" r:id="rId43"/>
    <p:sldId id="637" r:id="rId44"/>
    <p:sldId id="540" r:id="rId45"/>
    <p:sldId id="599" r:id="rId46"/>
    <p:sldId id="600" r:id="rId47"/>
    <p:sldId id="601" r:id="rId48"/>
    <p:sldId id="602" r:id="rId49"/>
    <p:sldId id="603" r:id="rId50"/>
    <p:sldId id="604" r:id="rId51"/>
    <p:sldId id="605" r:id="rId52"/>
    <p:sldId id="606" r:id="rId53"/>
    <p:sldId id="607" r:id="rId54"/>
    <p:sldId id="608" r:id="rId55"/>
    <p:sldId id="609" r:id="rId56"/>
    <p:sldId id="611" r:id="rId57"/>
    <p:sldId id="612" r:id="rId58"/>
    <p:sldId id="513" r:id="rId59"/>
  </p:sldIdLst>
  <p:sldSz cx="9144000" cy="5149850"/>
  <p:notesSz cx="9144000" cy="5149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B6B"/>
    <a:srgbClr val="2C3959"/>
    <a:srgbClr val="00B1CB"/>
    <a:srgbClr val="64C786"/>
    <a:srgbClr val="009F9E"/>
    <a:srgbClr val="4372C4"/>
    <a:srgbClr val="185FAE"/>
    <a:srgbClr val="293654"/>
    <a:srgbClr val="1864BA"/>
    <a:srgbClr val="2044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97"/>
    <p:restoredTop sz="93106"/>
  </p:normalViewPr>
  <p:slideViewPr>
    <p:cSldViewPr>
      <p:cViewPr varScale="1">
        <p:scale>
          <a:sx n="93" d="100"/>
          <a:sy n="93" d="100"/>
        </p:scale>
        <p:origin x="208" y="640"/>
      </p:cViewPr>
      <p:guideLst>
        <p:guide pos="2880"/>
        <p:guide orient="horz" pos="1622"/>
      </p:guideLst>
    </p:cSldViewPr>
  </p:slideViewPr>
  <p:outlineViewPr>
    <p:cViewPr>
      <p:scale>
        <a:sx n="33" d="100"/>
        <a:sy n="33" d="100"/>
      </p:scale>
      <p:origin x="0" y="-3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notesViewPr>
    <p:cSldViewPr>
      <p:cViewPr varScale="1">
        <p:scale>
          <a:sx n="154" d="100"/>
          <a:sy n="154" d="100"/>
        </p:scale>
        <p:origin x="92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"/>
          <c:y val="0.101849221972253"/>
          <c:w val="1.0"/>
          <c:h val="0.882142857142857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ln w="47625" cap="rnd" cmpd="sng" algn="ctr">
              <a:solidFill>
                <a:schemeClr val="bg1">
                  <a:alpha val="55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1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85A2-DF4C-92B2-5BCA1EDE1AA7}"/>
              </c:ext>
            </c:extLst>
          </c:dPt>
          <c:dPt>
            <c:idx val="2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85A2-DF4C-92B2-5BCA1EDE1AA7}"/>
              </c:ext>
            </c:extLst>
          </c:dPt>
          <c:dPt>
            <c:idx val="3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85A2-DF4C-92B2-5BCA1EDE1AA7}"/>
              </c:ext>
            </c:extLst>
          </c:dPt>
          <c:dPt>
            <c:idx val="4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3-85A2-DF4C-92B2-5BCA1EDE1AA7}"/>
              </c:ext>
            </c:extLst>
          </c:dPt>
          <c:dPt>
            <c:idx val="5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4-85A2-DF4C-92B2-5BCA1EDE1AA7}"/>
              </c:ext>
            </c:extLst>
          </c:dPt>
          <c:cat>
            <c:strRef>
              <c:f>Sheet1!$A$2:$A$7</c:f>
              <c:strCache>
                <c:ptCount val="6"/>
                <c:pt idx="0">
                  <c:v>Jan 12</c:v>
                </c:pt>
                <c:pt idx="1">
                  <c:v>Jul 12</c:v>
                </c:pt>
                <c:pt idx="2">
                  <c:v>Jal 13</c:v>
                </c:pt>
                <c:pt idx="3">
                  <c:v>Jul 13</c:v>
                </c:pt>
                <c:pt idx="4">
                  <c:v>Jal 14</c:v>
                </c:pt>
                <c:pt idx="5">
                  <c:v>Sep 14</c:v>
                </c:pt>
              </c:strCache>
            </c:strRef>
          </c:cat>
          <c:val>
            <c:numRef>
              <c:f>Sheet1!$B$2:$B$7</c:f>
              <c:numCache>
                <c:formatCode>_([$$]#,##0_)_%;\([$$]#,##0\)_%;_("–"_)_%;@_)_%</c:formatCode>
                <c:ptCount val="6"/>
                <c:pt idx="0">
                  <c:v>0.2</c:v>
                </c:pt>
                <c:pt idx="1">
                  <c:v>0.4</c:v>
                </c:pt>
                <c:pt idx="2">
                  <c:v>0.9</c:v>
                </c:pt>
                <c:pt idx="3">
                  <c:v>4.0</c:v>
                </c:pt>
                <c:pt idx="4">
                  <c:v>10.0</c:v>
                </c:pt>
                <c:pt idx="5">
                  <c:v>21.1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85A2-DF4C-92B2-5BCA1EDE1A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26307856"/>
        <c:axId val="-2126304944"/>
      </c:lineChart>
      <c:catAx>
        <c:axId val="-21263078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-2126304944"/>
        <c:crosses val="autoZero"/>
        <c:auto val="0"/>
        <c:lblAlgn val="ctr"/>
        <c:lblOffset val="0"/>
        <c:noMultiLvlLbl val="0"/>
      </c:catAx>
      <c:valAx>
        <c:axId val="-2126304944"/>
        <c:scaling>
          <c:orientation val="minMax"/>
          <c:max val="21.0"/>
          <c:min val="0.0"/>
        </c:scaling>
        <c:delete val="1"/>
        <c:axPos val="l"/>
        <c:numFmt formatCode="&quot;$&quot;#,##0" sourceLinked="0"/>
        <c:majorTickMark val="out"/>
        <c:minorTickMark val="none"/>
        <c:tickLblPos val="nextTo"/>
        <c:crossAx val="-212630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124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3">
      <cs:styleClr val="auto"/>
    </cs:fillRef>
    <cs:effectRef idx="2">
      <a:schemeClr val="dk1"/>
    </cs:effectRef>
    <cs:fontRef idx="minor">
      <a:schemeClr val="tx1"/>
    </cs:fontRef>
  </cs:dataPoint>
  <cs:dataPoint3D>
    <cs:lnRef idx="0"/>
    <cs:fillRef idx="1">
      <cs:styleClr val="auto"/>
    </cs:fillRef>
    <cs:effectRef idx="2">
      <a:schemeClr val="dk1"/>
    </cs:effectRef>
    <cs:fontRef idx="minor">
      <a:schemeClr val="tx1"/>
    </cs:fontRef>
  </cs:dataPoint3D>
  <cs:dataPointLine>
    <cs:lnRef idx="1">
      <cs:styleClr val="auto"/>
    </cs:lnRef>
    <cs:lineWidthScale>5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3">
      <cs:styleClr val="auto"/>
    </cs:fillRef>
    <cs:effectRef idx="2">
      <a:schemeClr val="dk1"/>
    </cs:effectRef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0"/>
    <cs:fillRef idx="3" mods="ignoreCSTransforms">
      <cs:styleClr val="0">
        <a:shade val="25000"/>
      </cs:styleClr>
    </cs:fillRef>
    <cs:effectRef idx="2">
      <a:schemeClr val="dk1"/>
    </cs:effectRef>
    <cs:fontRef idx="minor">
      <a:schemeClr val="tx1"/>
    </cs:fontRef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0"/>
    <cs:fillRef idx="3" mods="ignoreCSTransforms">
      <cs:styleClr val="0">
        <a:tint val="25000"/>
      </cs:styleClr>
    </cs:fillRef>
    <cs:effectRef idx="2">
      <a:schemeClr val="dk1"/>
    </cs:effectRef>
    <cs:fontRef idx="minor">
      <a:schemeClr val="tx1"/>
    </cs:fontRef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4E33F-E793-473A-87CE-9F0C7DDA7561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B4F7A-CCC2-4697-8AE3-ABF36B06A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25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8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FCCBC-18CF-4545-B776-8F145445B79D}" type="datetimeFigureOut">
              <a:rPr lang="en-US" smtClean="0"/>
              <a:t>4/30/18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30538" y="644525"/>
            <a:ext cx="3082925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8088"/>
            <a:ext cx="7315200" cy="2028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91088"/>
            <a:ext cx="3962400" cy="2587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83B0-89B1-1E47-90AC-B3CDDA90C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9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7775" y="857250"/>
            <a:ext cx="410845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A51C-05C5-0C49-8268-2F5B902306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83B0-89B1-1E47-90AC-B3CDDA90C0DB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19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Taboola</a:t>
            </a:r>
            <a:r>
              <a:rPr lang="en-US" baseline="0" dirty="0"/>
              <a:t> reaches users all over the world.  We are exclusively partnered with the largest and most premium sites in the world. We work with about 5,000 premium sites, and reach over 1 billion users Globally.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83B0-89B1-1E47-90AC-B3CDDA90C0DB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844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technology we developed and the strong relationships we</a:t>
            </a:r>
            <a:r>
              <a:rPr lang="uk-UA" baseline="0" dirty="0"/>
              <a:t>’</a:t>
            </a:r>
            <a:r>
              <a:rPr lang="en-US" baseline="0" dirty="0" err="1"/>
              <a:t>ve</a:t>
            </a:r>
            <a:r>
              <a:rPr lang="en-US" baseline="0" dirty="0"/>
              <a:t> built with key publishers and brands helped to accelerate our growth.</a:t>
            </a:r>
          </a:p>
          <a:p>
            <a:endParaRPr lang="en-US" baseline="0" dirty="0"/>
          </a:p>
          <a:p>
            <a:r>
              <a:rPr lang="en-US" baseline="0" dirty="0"/>
              <a:t>It also attracted investment from large financial institutions like Fidelity and strategic investments from Comcast, Yahoo Japan and </a:t>
            </a:r>
            <a:r>
              <a:rPr lang="en-US" baseline="0" dirty="0" err="1"/>
              <a:t>Baidu</a:t>
            </a:r>
            <a:r>
              <a:rPr lang="en-US" baseline="0" dirty="0"/>
              <a:t>. With </a:t>
            </a:r>
            <a:r>
              <a:rPr lang="en-US" baseline="0" dirty="0" err="1"/>
              <a:t>Aol</a:t>
            </a:r>
            <a:r>
              <a:rPr lang="en-US" baseline="0" dirty="0"/>
              <a:t> being our most recent investor.</a:t>
            </a:r>
          </a:p>
          <a:p>
            <a:endParaRPr lang="en-US" baseline="0" dirty="0"/>
          </a:p>
          <a:p>
            <a:r>
              <a:rPr lang="en-US" baseline="0" dirty="0"/>
              <a:t>We are financially strong, raising $157m to date with the majority of that still being cash in the bank. In a dynamic market, we are well positioned to continue leading the way.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1A51C-05C5-0C49-8268-2F5B90230694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30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instance we add is automatically added to the default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83B0-89B1-1E47-90AC-B3CDDA90C0D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8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instance we add is automatically added to the default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83B0-89B1-1E47-90AC-B3CDDA90C0D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51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instance we add is automatically added to the default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83B0-89B1-1E47-90AC-B3CDDA90C0D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44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instance we add is automatically added to the default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8583B0-89B1-1E47-90AC-B3CDDA90C0D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6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3257671" y="-1331006"/>
            <a:ext cx="2628656" cy="10248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350" b="0" i="0" smtClean="0">
                <a:solidFill>
                  <a:schemeClr val="bg1">
                    <a:alpha val="9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0350" b="0" i="0" dirty="0">
              <a:solidFill>
                <a:schemeClr val="bg1">
                  <a:alpha val="9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5" name="Title 8"/>
          <p:cNvSpPr>
            <a:spLocks noGrp="1"/>
          </p:cNvSpPr>
          <p:nvPr>
            <p:ph type="title" hasCustomPrompt="1"/>
          </p:nvPr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80999" y="337437"/>
            <a:ext cx="8381998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ITC Workshop</a:t>
            </a:r>
          </a:p>
        </p:txBody>
      </p:sp>
    </p:spTree>
    <p:extLst>
      <p:ext uri="{BB962C8B-B14F-4D97-AF65-F5344CB8AC3E}">
        <p14:creationId xmlns:p14="http://schemas.microsoft.com/office/powerpoint/2010/main" val="1287326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oola2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6"/>
          <p:cNvSpPr>
            <a:spLocks noGrp="1"/>
          </p:cNvSpPr>
          <p:nvPr>
            <p:ph type="title" hasCustomPrompt="1"/>
          </p:nvPr>
        </p:nvSpPr>
        <p:spPr>
          <a:xfrm>
            <a:off x="311482" y="974725"/>
            <a:ext cx="3117518" cy="838200"/>
          </a:xfrm>
          <a:prstGeom prst="rect">
            <a:avLst/>
          </a:prstGeom>
        </p:spPr>
        <p:txBody>
          <a:bodyPr/>
          <a:lstStyle>
            <a:lvl1pPr>
              <a:defRPr lang="en-US" sz="2400" i="0" dirty="0"/>
            </a:lvl1pPr>
          </a:lstStyle>
          <a:p>
            <a:pPr lvl="0" algn="l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7965" y="642237"/>
            <a:ext cx="3121035" cy="332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07975" y="1965325"/>
            <a:ext cx="6321425" cy="2438400"/>
          </a:xfrm>
          <a:prstGeom prst="rect">
            <a:avLst/>
          </a:prstGeom>
        </p:spPr>
        <p:txBody>
          <a:bodyPr/>
          <a:lstStyle>
            <a:lvl1pPr>
              <a:defRPr lang="en-US" sz="1800" b="1" dirty="0">
                <a:solidFill>
                  <a:schemeClr val="bg1"/>
                </a:solidFill>
              </a:defRPr>
            </a:lvl1pPr>
            <a:lvl2pPr>
              <a:defRPr lang="en-US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lang="en-US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 indent="0">
              <a:lnSpc>
                <a:spcPct val="100000"/>
              </a:lnSpc>
              <a:buFont typeface="Arial" charset="0"/>
              <a:buNone/>
            </a:pPr>
            <a:r>
              <a:rPr lang="en-US" dirty="0"/>
              <a:t>Click to edit Master text styles</a:t>
            </a:r>
          </a:p>
          <a:p>
            <a:pPr marL="228600" lvl="1" indent="-2286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457200" lvl="2" indent="-228600">
              <a:lnSpc>
                <a:spcPct val="100000"/>
              </a:lnSpc>
              <a:buFont typeface="Arial" panose="020B0604020202020204" pitchFamily="34" charset="0"/>
              <a:buChar char="–"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304800" y="4708525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256" y="0"/>
                </a:lnTo>
              </a:path>
            </a:pathLst>
          </a:custGeom>
          <a:ln w="38100">
            <a:solidFill>
              <a:srgbClr val="2C395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185FAE"/>
              </a:solidFill>
            </a:endParaRPr>
          </a:p>
        </p:txBody>
      </p:sp>
      <p:sp>
        <p:nvSpPr>
          <p:cNvPr id="14" name="Holder 6"/>
          <p:cNvSpPr txBox="1">
            <a:spLocks/>
          </p:cNvSpPr>
          <p:nvPr/>
        </p:nvSpPr>
        <p:spPr>
          <a:xfrm>
            <a:off x="151117" y="4479925"/>
            <a:ext cx="8079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b="1" i="1" kern="1200">
                <a:solidFill>
                  <a:srgbClr val="185FAE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i="0" dirty="0">
                <a:solidFill>
                  <a:srgbClr val="2C3959"/>
                </a:solidFill>
              </a:rPr>
              <a:t>SLIDE | </a:t>
            </a:r>
            <a:fld id="{B6F15528-21DE-4FAA-801E-634DDDAF4B2B}" type="slidenum">
              <a:rPr lang="en-US" sz="800" b="0" i="0" smtClean="0">
                <a:solidFill>
                  <a:srgbClr val="2C3959"/>
                </a:solidFill>
              </a:rPr>
              <a:pPr algn="ctr"/>
              <a:t>‹#›</a:t>
            </a:fld>
            <a:endParaRPr lang="en-US" sz="800" b="0" i="0" dirty="0">
              <a:solidFill>
                <a:srgbClr val="2C3959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304800" y="4708525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256" y="0"/>
                </a:lnTo>
              </a:path>
            </a:pathLst>
          </a:custGeom>
          <a:ln w="38100">
            <a:solidFill>
              <a:srgbClr val="2C395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185FAE"/>
              </a:solidFill>
            </a:endParaRPr>
          </a:p>
        </p:txBody>
      </p:sp>
      <p:sp>
        <p:nvSpPr>
          <p:cNvPr id="14" name="Holder 6"/>
          <p:cNvSpPr txBox="1">
            <a:spLocks/>
          </p:cNvSpPr>
          <p:nvPr/>
        </p:nvSpPr>
        <p:spPr>
          <a:xfrm>
            <a:off x="151117" y="4479925"/>
            <a:ext cx="8079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b="1" i="1" kern="1200">
                <a:solidFill>
                  <a:srgbClr val="185FAE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i="0" dirty="0">
                <a:solidFill>
                  <a:srgbClr val="2C3959"/>
                </a:solidFill>
              </a:rPr>
              <a:t>SLIDE | </a:t>
            </a:r>
            <a:fld id="{B6F15528-21DE-4FAA-801E-634DDDAF4B2B}" type="slidenum">
              <a:rPr lang="en-US" sz="800" b="0" i="0" smtClean="0">
                <a:solidFill>
                  <a:srgbClr val="2C3959"/>
                </a:solidFill>
              </a:rPr>
              <a:pPr algn="ctr"/>
              <a:t>‹#›</a:t>
            </a:fld>
            <a:endParaRPr lang="en-US" sz="800" b="0" i="0" dirty="0">
              <a:solidFill>
                <a:srgbClr val="2C3959"/>
              </a:solidFill>
            </a:endParaRPr>
          </a:p>
        </p:txBody>
      </p:sp>
      <p:sp>
        <p:nvSpPr>
          <p:cNvPr id="1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307965" y="4640579"/>
            <a:ext cx="4572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EF93AD94-F7E5-5A43-BFD5-3127FA21902D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rapezoid 2"/>
          <p:cNvSpPr/>
          <p:nvPr userDrawn="1"/>
        </p:nvSpPr>
        <p:spPr>
          <a:xfrm>
            <a:off x="-76200" y="-15876"/>
            <a:ext cx="6019800" cy="5165725"/>
          </a:xfrm>
          <a:custGeom>
            <a:avLst/>
            <a:gdLst>
              <a:gd name="connsiteX0" fmla="*/ 0 w 5739161"/>
              <a:gd name="connsiteY0" fmla="*/ 5155995 h 5155995"/>
              <a:gd name="connsiteX1" fmla="*/ 869919 w 5739161"/>
              <a:gd name="connsiteY1" fmla="*/ 0 h 5155995"/>
              <a:gd name="connsiteX2" fmla="*/ 4869242 w 5739161"/>
              <a:gd name="connsiteY2" fmla="*/ 0 h 5155995"/>
              <a:gd name="connsiteX3" fmla="*/ 5739161 w 5739161"/>
              <a:gd name="connsiteY3" fmla="*/ 5155995 h 5155995"/>
              <a:gd name="connsiteX4" fmla="*/ 0 w 5739161"/>
              <a:gd name="connsiteY4" fmla="*/ 5155995 h 5155995"/>
              <a:gd name="connsiteX0" fmla="*/ 0 w 4875561"/>
              <a:gd name="connsiteY0" fmla="*/ 5155995 h 5155995"/>
              <a:gd name="connsiteX1" fmla="*/ 6319 w 4875561"/>
              <a:gd name="connsiteY1" fmla="*/ 0 h 5155995"/>
              <a:gd name="connsiteX2" fmla="*/ 4005642 w 4875561"/>
              <a:gd name="connsiteY2" fmla="*/ 0 h 5155995"/>
              <a:gd name="connsiteX3" fmla="*/ 4875561 w 4875561"/>
              <a:gd name="connsiteY3" fmla="*/ 5155995 h 5155995"/>
              <a:gd name="connsiteX4" fmla="*/ 0 w 4875561"/>
              <a:gd name="connsiteY4" fmla="*/ 5155995 h 5155995"/>
              <a:gd name="connsiteX0" fmla="*/ 0 w 4875561"/>
              <a:gd name="connsiteY0" fmla="*/ 5155995 h 5155995"/>
              <a:gd name="connsiteX1" fmla="*/ 19019 w 4875561"/>
              <a:gd name="connsiteY1" fmla="*/ 12700 h 5155995"/>
              <a:gd name="connsiteX2" fmla="*/ 4005642 w 4875561"/>
              <a:gd name="connsiteY2" fmla="*/ 0 h 5155995"/>
              <a:gd name="connsiteX3" fmla="*/ 4875561 w 4875561"/>
              <a:gd name="connsiteY3" fmla="*/ 5155995 h 5155995"/>
              <a:gd name="connsiteX4" fmla="*/ 0 w 4875561"/>
              <a:gd name="connsiteY4" fmla="*/ 5155995 h 5155995"/>
              <a:gd name="connsiteX0" fmla="*/ 0 w 4862861"/>
              <a:gd name="connsiteY0" fmla="*/ 5155995 h 5155995"/>
              <a:gd name="connsiteX1" fmla="*/ 6319 w 4862861"/>
              <a:gd name="connsiteY1" fmla="*/ 12700 h 5155995"/>
              <a:gd name="connsiteX2" fmla="*/ 3992942 w 4862861"/>
              <a:gd name="connsiteY2" fmla="*/ 0 h 5155995"/>
              <a:gd name="connsiteX3" fmla="*/ 4862861 w 4862861"/>
              <a:gd name="connsiteY3" fmla="*/ 5155995 h 5155995"/>
              <a:gd name="connsiteX4" fmla="*/ 0 w 4862861"/>
              <a:gd name="connsiteY4" fmla="*/ 5155995 h 5155995"/>
              <a:gd name="connsiteX0" fmla="*/ 0 w 4862861"/>
              <a:gd name="connsiteY0" fmla="*/ 5166288 h 5166288"/>
              <a:gd name="connsiteX1" fmla="*/ 6319 w 4862861"/>
              <a:gd name="connsiteY1" fmla="*/ 0 h 5166288"/>
              <a:gd name="connsiteX2" fmla="*/ 3992942 w 4862861"/>
              <a:gd name="connsiteY2" fmla="*/ 10293 h 5166288"/>
              <a:gd name="connsiteX3" fmla="*/ 4862861 w 4862861"/>
              <a:gd name="connsiteY3" fmla="*/ 5166288 h 5166288"/>
              <a:gd name="connsiteX4" fmla="*/ 0 w 4862861"/>
              <a:gd name="connsiteY4" fmla="*/ 5166288 h 5166288"/>
              <a:gd name="connsiteX0" fmla="*/ 3359 w 4856934"/>
              <a:gd name="connsiteY0" fmla="*/ 5166288 h 5166288"/>
              <a:gd name="connsiteX1" fmla="*/ 392 w 4856934"/>
              <a:gd name="connsiteY1" fmla="*/ 0 h 5166288"/>
              <a:gd name="connsiteX2" fmla="*/ 3987015 w 4856934"/>
              <a:gd name="connsiteY2" fmla="*/ 10293 h 5166288"/>
              <a:gd name="connsiteX3" fmla="*/ 4856934 w 4856934"/>
              <a:gd name="connsiteY3" fmla="*/ 5166288 h 5166288"/>
              <a:gd name="connsiteX4" fmla="*/ 3359 w 4856934"/>
              <a:gd name="connsiteY4" fmla="*/ 5166288 h 5166288"/>
              <a:gd name="connsiteX0" fmla="*/ 3359 w 4856934"/>
              <a:gd name="connsiteY0" fmla="*/ 5166288 h 5166288"/>
              <a:gd name="connsiteX1" fmla="*/ 392 w 4856934"/>
              <a:gd name="connsiteY1" fmla="*/ 0 h 5166288"/>
              <a:gd name="connsiteX2" fmla="*/ 3992204 w 4856934"/>
              <a:gd name="connsiteY2" fmla="*/ 3922 h 5166288"/>
              <a:gd name="connsiteX3" fmla="*/ 4856934 w 4856934"/>
              <a:gd name="connsiteY3" fmla="*/ 5166288 h 5166288"/>
              <a:gd name="connsiteX4" fmla="*/ 3359 w 4856934"/>
              <a:gd name="connsiteY4" fmla="*/ 5166288 h 516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6934" h="5166288">
                <a:moveTo>
                  <a:pt x="3359" y="5166288"/>
                </a:moveTo>
                <a:cubicBezTo>
                  <a:pt x="5465" y="3447623"/>
                  <a:pt x="-1714" y="1718665"/>
                  <a:pt x="392" y="0"/>
                </a:cubicBezTo>
                <a:lnTo>
                  <a:pt x="3992204" y="3922"/>
                </a:lnTo>
                <a:lnTo>
                  <a:pt x="4856934" y="5166288"/>
                </a:lnTo>
                <a:lnTo>
                  <a:pt x="3359" y="516628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02923" y="3703010"/>
            <a:ext cx="261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21550" y="2888758"/>
            <a:ext cx="1906587" cy="6588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Insert logo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322263" y="3870325"/>
            <a:ext cx="2597150" cy="1042988"/>
          </a:xfrm>
          <a:prstGeom prst="rect">
            <a:avLst/>
          </a:prstGeom>
        </p:spPr>
        <p:txBody>
          <a:bodyPr/>
          <a:lstStyle>
            <a:lvl1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/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 Click to edit Master text styles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02923" y="517525"/>
            <a:ext cx="2089150" cy="304800"/>
          </a:xfrm>
          <a:prstGeom prst="rect">
            <a:avLst/>
          </a:prstGeom>
        </p:spPr>
        <p:txBody>
          <a:bodyPr/>
          <a:lstStyle>
            <a:lvl1pPr>
              <a:defRPr sz="1100" spc="300">
                <a:solidFill>
                  <a:srgbClr val="233B6B">
                    <a:alpha val="50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274320" y="726896"/>
            <a:ext cx="2421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spc="-5" dirty="0">
                <a:solidFill>
                  <a:srgbClr val="20447B"/>
                </a:solidFill>
                <a:latin typeface="Arial"/>
                <a:cs typeface="Arial"/>
              </a:rPr>
              <a:t>Case </a:t>
            </a:r>
            <a:r>
              <a:rPr lang="en-US" sz="2400" b="1" dirty="0">
                <a:solidFill>
                  <a:srgbClr val="20447B"/>
                </a:solidFill>
                <a:latin typeface="Arial"/>
                <a:cs typeface="Arial"/>
              </a:rPr>
              <a:t>Study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304800" y="4708525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256" y="0"/>
                </a:lnTo>
              </a:path>
            </a:pathLst>
          </a:custGeom>
          <a:ln w="38100">
            <a:solidFill>
              <a:srgbClr val="2C395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185FAE"/>
              </a:solidFill>
            </a:endParaRPr>
          </a:p>
        </p:txBody>
      </p:sp>
      <p:sp>
        <p:nvSpPr>
          <p:cNvPr id="14" name="Holder 6"/>
          <p:cNvSpPr txBox="1">
            <a:spLocks/>
          </p:cNvSpPr>
          <p:nvPr/>
        </p:nvSpPr>
        <p:spPr>
          <a:xfrm>
            <a:off x="151117" y="4479925"/>
            <a:ext cx="8079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b="1" i="1" kern="1200">
                <a:solidFill>
                  <a:srgbClr val="185FAE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i="0" dirty="0">
                <a:solidFill>
                  <a:srgbClr val="2C3959"/>
                </a:solidFill>
              </a:rPr>
              <a:t>SLIDE | </a:t>
            </a:r>
            <a:fld id="{B6F15528-21DE-4FAA-801E-634DDDAF4B2B}" type="slidenum">
              <a:rPr lang="en-US" sz="800" b="0" i="0" smtClean="0">
                <a:solidFill>
                  <a:srgbClr val="2C3959"/>
                </a:solidFill>
              </a:rPr>
              <a:pPr algn="ctr"/>
              <a:t>‹#›</a:t>
            </a:fld>
            <a:endParaRPr lang="en-US" sz="800" b="0" i="0" dirty="0">
              <a:solidFill>
                <a:srgbClr val="2C3959"/>
              </a:solidFill>
            </a:endParaRPr>
          </a:p>
        </p:txBody>
      </p:sp>
      <p:sp>
        <p:nvSpPr>
          <p:cNvPr id="5" name="Trapezoid 2"/>
          <p:cNvSpPr/>
          <p:nvPr userDrawn="1"/>
        </p:nvSpPr>
        <p:spPr>
          <a:xfrm flipH="1">
            <a:off x="2743200" y="-15875"/>
            <a:ext cx="6477000" cy="5165725"/>
          </a:xfrm>
          <a:custGeom>
            <a:avLst/>
            <a:gdLst>
              <a:gd name="connsiteX0" fmla="*/ 0 w 5739161"/>
              <a:gd name="connsiteY0" fmla="*/ 5155995 h 5155995"/>
              <a:gd name="connsiteX1" fmla="*/ 869919 w 5739161"/>
              <a:gd name="connsiteY1" fmla="*/ 0 h 5155995"/>
              <a:gd name="connsiteX2" fmla="*/ 4869242 w 5739161"/>
              <a:gd name="connsiteY2" fmla="*/ 0 h 5155995"/>
              <a:gd name="connsiteX3" fmla="*/ 5739161 w 5739161"/>
              <a:gd name="connsiteY3" fmla="*/ 5155995 h 5155995"/>
              <a:gd name="connsiteX4" fmla="*/ 0 w 5739161"/>
              <a:gd name="connsiteY4" fmla="*/ 5155995 h 5155995"/>
              <a:gd name="connsiteX0" fmla="*/ 0 w 4875561"/>
              <a:gd name="connsiteY0" fmla="*/ 5155995 h 5155995"/>
              <a:gd name="connsiteX1" fmla="*/ 6319 w 4875561"/>
              <a:gd name="connsiteY1" fmla="*/ 0 h 5155995"/>
              <a:gd name="connsiteX2" fmla="*/ 4005642 w 4875561"/>
              <a:gd name="connsiteY2" fmla="*/ 0 h 5155995"/>
              <a:gd name="connsiteX3" fmla="*/ 4875561 w 4875561"/>
              <a:gd name="connsiteY3" fmla="*/ 5155995 h 5155995"/>
              <a:gd name="connsiteX4" fmla="*/ 0 w 4875561"/>
              <a:gd name="connsiteY4" fmla="*/ 5155995 h 5155995"/>
              <a:gd name="connsiteX0" fmla="*/ 0 w 4875561"/>
              <a:gd name="connsiteY0" fmla="*/ 5155995 h 5155995"/>
              <a:gd name="connsiteX1" fmla="*/ 19019 w 4875561"/>
              <a:gd name="connsiteY1" fmla="*/ 12700 h 5155995"/>
              <a:gd name="connsiteX2" fmla="*/ 4005642 w 4875561"/>
              <a:gd name="connsiteY2" fmla="*/ 0 h 5155995"/>
              <a:gd name="connsiteX3" fmla="*/ 4875561 w 4875561"/>
              <a:gd name="connsiteY3" fmla="*/ 5155995 h 5155995"/>
              <a:gd name="connsiteX4" fmla="*/ 0 w 4875561"/>
              <a:gd name="connsiteY4" fmla="*/ 5155995 h 5155995"/>
              <a:gd name="connsiteX0" fmla="*/ 0 w 4862861"/>
              <a:gd name="connsiteY0" fmla="*/ 5155995 h 5155995"/>
              <a:gd name="connsiteX1" fmla="*/ 6319 w 4862861"/>
              <a:gd name="connsiteY1" fmla="*/ 12700 h 5155995"/>
              <a:gd name="connsiteX2" fmla="*/ 3992942 w 4862861"/>
              <a:gd name="connsiteY2" fmla="*/ 0 h 5155995"/>
              <a:gd name="connsiteX3" fmla="*/ 4862861 w 4862861"/>
              <a:gd name="connsiteY3" fmla="*/ 5155995 h 5155995"/>
              <a:gd name="connsiteX4" fmla="*/ 0 w 4862861"/>
              <a:gd name="connsiteY4" fmla="*/ 5155995 h 5155995"/>
              <a:gd name="connsiteX0" fmla="*/ 0 w 4862861"/>
              <a:gd name="connsiteY0" fmla="*/ 5166288 h 5166288"/>
              <a:gd name="connsiteX1" fmla="*/ 6319 w 4862861"/>
              <a:gd name="connsiteY1" fmla="*/ 0 h 5166288"/>
              <a:gd name="connsiteX2" fmla="*/ 3992942 w 4862861"/>
              <a:gd name="connsiteY2" fmla="*/ 10293 h 5166288"/>
              <a:gd name="connsiteX3" fmla="*/ 4862861 w 4862861"/>
              <a:gd name="connsiteY3" fmla="*/ 5166288 h 5166288"/>
              <a:gd name="connsiteX4" fmla="*/ 0 w 4862861"/>
              <a:gd name="connsiteY4" fmla="*/ 5166288 h 5166288"/>
              <a:gd name="connsiteX0" fmla="*/ 3359 w 4856934"/>
              <a:gd name="connsiteY0" fmla="*/ 5166288 h 5166288"/>
              <a:gd name="connsiteX1" fmla="*/ 392 w 4856934"/>
              <a:gd name="connsiteY1" fmla="*/ 0 h 5166288"/>
              <a:gd name="connsiteX2" fmla="*/ 3987015 w 4856934"/>
              <a:gd name="connsiteY2" fmla="*/ 10293 h 5166288"/>
              <a:gd name="connsiteX3" fmla="*/ 4856934 w 4856934"/>
              <a:gd name="connsiteY3" fmla="*/ 5166288 h 5166288"/>
              <a:gd name="connsiteX4" fmla="*/ 3359 w 4856934"/>
              <a:gd name="connsiteY4" fmla="*/ 5166288 h 5166288"/>
              <a:gd name="connsiteX0" fmla="*/ 3359 w 4856934"/>
              <a:gd name="connsiteY0" fmla="*/ 5166288 h 5166288"/>
              <a:gd name="connsiteX1" fmla="*/ 392 w 4856934"/>
              <a:gd name="connsiteY1" fmla="*/ 0 h 5166288"/>
              <a:gd name="connsiteX2" fmla="*/ 3992204 w 4856934"/>
              <a:gd name="connsiteY2" fmla="*/ 3922 h 5166288"/>
              <a:gd name="connsiteX3" fmla="*/ 4856934 w 4856934"/>
              <a:gd name="connsiteY3" fmla="*/ 5166288 h 5166288"/>
              <a:gd name="connsiteX4" fmla="*/ 3359 w 4856934"/>
              <a:gd name="connsiteY4" fmla="*/ 5166288 h 516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6934" h="5166288">
                <a:moveTo>
                  <a:pt x="3359" y="5166288"/>
                </a:moveTo>
                <a:cubicBezTo>
                  <a:pt x="5465" y="3447623"/>
                  <a:pt x="-1714" y="1718665"/>
                  <a:pt x="392" y="0"/>
                </a:cubicBezTo>
                <a:lnTo>
                  <a:pt x="3992204" y="3922"/>
                </a:lnTo>
                <a:lnTo>
                  <a:pt x="4856934" y="5166288"/>
                </a:lnTo>
                <a:lnTo>
                  <a:pt x="3359" y="516628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Title Placeholder 6"/>
          <p:cNvSpPr>
            <a:spLocks noGrp="1"/>
          </p:cNvSpPr>
          <p:nvPr>
            <p:ph type="title" hasCustomPrompt="1"/>
          </p:nvPr>
        </p:nvSpPr>
        <p:spPr>
          <a:xfrm>
            <a:off x="311482" y="974725"/>
            <a:ext cx="304131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7965" y="642237"/>
            <a:ext cx="3044835" cy="332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6"/>
          <p:cNvSpPr/>
          <p:nvPr/>
        </p:nvSpPr>
        <p:spPr>
          <a:xfrm>
            <a:off x="304800" y="4708525"/>
            <a:ext cx="551815" cy="0"/>
          </a:xfrm>
          <a:custGeom>
            <a:avLst/>
            <a:gdLst/>
            <a:ahLst/>
            <a:cxnLst/>
            <a:rect l="l" t="t" r="r" b="b"/>
            <a:pathLst>
              <a:path w="551815">
                <a:moveTo>
                  <a:pt x="0" y="0"/>
                </a:moveTo>
                <a:lnTo>
                  <a:pt x="551256" y="0"/>
                </a:lnTo>
              </a:path>
            </a:pathLst>
          </a:custGeom>
          <a:ln w="38100">
            <a:solidFill>
              <a:srgbClr val="2C3959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185FAE"/>
              </a:solidFill>
            </a:endParaRPr>
          </a:p>
        </p:txBody>
      </p:sp>
      <p:sp>
        <p:nvSpPr>
          <p:cNvPr id="14" name="Holder 6"/>
          <p:cNvSpPr txBox="1">
            <a:spLocks/>
          </p:cNvSpPr>
          <p:nvPr/>
        </p:nvSpPr>
        <p:spPr>
          <a:xfrm>
            <a:off x="151117" y="4479925"/>
            <a:ext cx="8079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800" b="1" i="1" kern="1200">
                <a:solidFill>
                  <a:srgbClr val="185FAE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0" i="0" dirty="0">
                <a:solidFill>
                  <a:srgbClr val="2C3959"/>
                </a:solidFill>
              </a:rPr>
              <a:t>SLIDE | </a:t>
            </a:r>
            <a:fld id="{B6F15528-21DE-4FAA-801E-634DDDAF4B2B}" type="slidenum">
              <a:rPr lang="en-US" sz="800" b="0" i="0" smtClean="0">
                <a:solidFill>
                  <a:srgbClr val="2C3959"/>
                </a:solidFill>
              </a:rPr>
              <a:pPr algn="ctr"/>
              <a:t>‹#›</a:t>
            </a:fld>
            <a:endParaRPr lang="en-US" sz="800" b="0" i="0" dirty="0">
              <a:solidFill>
                <a:srgbClr val="2C3959"/>
              </a:solidFill>
            </a:endParaRPr>
          </a:p>
        </p:txBody>
      </p:sp>
      <p:sp>
        <p:nvSpPr>
          <p:cNvPr id="5" name="Trapezoid 2"/>
          <p:cNvSpPr/>
          <p:nvPr userDrawn="1"/>
        </p:nvSpPr>
        <p:spPr>
          <a:xfrm flipH="1">
            <a:off x="2743200" y="-15875"/>
            <a:ext cx="6477000" cy="5165725"/>
          </a:xfrm>
          <a:custGeom>
            <a:avLst/>
            <a:gdLst>
              <a:gd name="connsiteX0" fmla="*/ 0 w 5739161"/>
              <a:gd name="connsiteY0" fmla="*/ 5155995 h 5155995"/>
              <a:gd name="connsiteX1" fmla="*/ 869919 w 5739161"/>
              <a:gd name="connsiteY1" fmla="*/ 0 h 5155995"/>
              <a:gd name="connsiteX2" fmla="*/ 4869242 w 5739161"/>
              <a:gd name="connsiteY2" fmla="*/ 0 h 5155995"/>
              <a:gd name="connsiteX3" fmla="*/ 5739161 w 5739161"/>
              <a:gd name="connsiteY3" fmla="*/ 5155995 h 5155995"/>
              <a:gd name="connsiteX4" fmla="*/ 0 w 5739161"/>
              <a:gd name="connsiteY4" fmla="*/ 5155995 h 5155995"/>
              <a:gd name="connsiteX0" fmla="*/ 0 w 4875561"/>
              <a:gd name="connsiteY0" fmla="*/ 5155995 h 5155995"/>
              <a:gd name="connsiteX1" fmla="*/ 6319 w 4875561"/>
              <a:gd name="connsiteY1" fmla="*/ 0 h 5155995"/>
              <a:gd name="connsiteX2" fmla="*/ 4005642 w 4875561"/>
              <a:gd name="connsiteY2" fmla="*/ 0 h 5155995"/>
              <a:gd name="connsiteX3" fmla="*/ 4875561 w 4875561"/>
              <a:gd name="connsiteY3" fmla="*/ 5155995 h 5155995"/>
              <a:gd name="connsiteX4" fmla="*/ 0 w 4875561"/>
              <a:gd name="connsiteY4" fmla="*/ 5155995 h 5155995"/>
              <a:gd name="connsiteX0" fmla="*/ 0 w 4875561"/>
              <a:gd name="connsiteY0" fmla="*/ 5155995 h 5155995"/>
              <a:gd name="connsiteX1" fmla="*/ 19019 w 4875561"/>
              <a:gd name="connsiteY1" fmla="*/ 12700 h 5155995"/>
              <a:gd name="connsiteX2" fmla="*/ 4005642 w 4875561"/>
              <a:gd name="connsiteY2" fmla="*/ 0 h 5155995"/>
              <a:gd name="connsiteX3" fmla="*/ 4875561 w 4875561"/>
              <a:gd name="connsiteY3" fmla="*/ 5155995 h 5155995"/>
              <a:gd name="connsiteX4" fmla="*/ 0 w 4875561"/>
              <a:gd name="connsiteY4" fmla="*/ 5155995 h 5155995"/>
              <a:gd name="connsiteX0" fmla="*/ 0 w 4862861"/>
              <a:gd name="connsiteY0" fmla="*/ 5155995 h 5155995"/>
              <a:gd name="connsiteX1" fmla="*/ 6319 w 4862861"/>
              <a:gd name="connsiteY1" fmla="*/ 12700 h 5155995"/>
              <a:gd name="connsiteX2" fmla="*/ 3992942 w 4862861"/>
              <a:gd name="connsiteY2" fmla="*/ 0 h 5155995"/>
              <a:gd name="connsiteX3" fmla="*/ 4862861 w 4862861"/>
              <a:gd name="connsiteY3" fmla="*/ 5155995 h 5155995"/>
              <a:gd name="connsiteX4" fmla="*/ 0 w 4862861"/>
              <a:gd name="connsiteY4" fmla="*/ 5155995 h 5155995"/>
              <a:gd name="connsiteX0" fmla="*/ 0 w 4862861"/>
              <a:gd name="connsiteY0" fmla="*/ 5166288 h 5166288"/>
              <a:gd name="connsiteX1" fmla="*/ 6319 w 4862861"/>
              <a:gd name="connsiteY1" fmla="*/ 0 h 5166288"/>
              <a:gd name="connsiteX2" fmla="*/ 3992942 w 4862861"/>
              <a:gd name="connsiteY2" fmla="*/ 10293 h 5166288"/>
              <a:gd name="connsiteX3" fmla="*/ 4862861 w 4862861"/>
              <a:gd name="connsiteY3" fmla="*/ 5166288 h 5166288"/>
              <a:gd name="connsiteX4" fmla="*/ 0 w 4862861"/>
              <a:gd name="connsiteY4" fmla="*/ 5166288 h 5166288"/>
              <a:gd name="connsiteX0" fmla="*/ 3359 w 4856934"/>
              <a:gd name="connsiteY0" fmla="*/ 5166288 h 5166288"/>
              <a:gd name="connsiteX1" fmla="*/ 392 w 4856934"/>
              <a:gd name="connsiteY1" fmla="*/ 0 h 5166288"/>
              <a:gd name="connsiteX2" fmla="*/ 3987015 w 4856934"/>
              <a:gd name="connsiteY2" fmla="*/ 10293 h 5166288"/>
              <a:gd name="connsiteX3" fmla="*/ 4856934 w 4856934"/>
              <a:gd name="connsiteY3" fmla="*/ 5166288 h 5166288"/>
              <a:gd name="connsiteX4" fmla="*/ 3359 w 4856934"/>
              <a:gd name="connsiteY4" fmla="*/ 5166288 h 5166288"/>
              <a:gd name="connsiteX0" fmla="*/ 3359 w 4856934"/>
              <a:gd name="connsiteY0" fmla="*/ 5166288 h 5166288"/>
              <a:gd name="connsiteX1" fmla="*/ 392 w 4856934"/>
              <a:gd name="connsiteY1" fmla="*/ 0 h 5166288"/>
              <a:gd name="connsiteX2" fmla="*/ 3992204 w 4856934"/>
              <a:gd name="connsiteY2" fmla="*/ 3922 h 5166288"/>
              <a:gd name="connsiteX3" fmla="*/ 4856934 w 4856934"/>
              <a:gd name="connsiteY3" fmla="*/ 5166288 h 5166288"/>
              <a:gd name="connsiteX4" fmla="*/ 3359 w 4856934"/>
              <a:gd name="connsiteY4" fmla="*/ 5166288 h 516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56934" h="5166288">
                <a:moveTo>
                  <a:pt x="3359" y="5166288"/>
                </a:moveTo>
                <a:cubicBezTo>
                  <a:pt x="5465" y="3447623"/>
                  <a:pt x="-1714" y="1718665"/>
                  <a:pt x="392" y="0"/>
                </a:cubicBezTo>
                <a:lnTo>
                  <a:pt x="3992204" y="3922"/>
                </a:lnTo>
                <a:lnTo>
                  <a:pt x="4856934" y="5166288"/>
                </a:lnTo>
                <a:lnTo>
                  <a:pt x="3359" y="5166288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Title Placeholder 6"/>
          <p:cNvSpPr>
            <a:spLocks noGrp="1"/>
          </p:cNvSpPr>
          <p:nvPr>
            <p:ph type="title" hasCustomPrompt="1"/>
          </p:nvPr>
        </p:nvSpPr>
        <p:spPr>
          <a:xfrm>
            <a:off x="311482" y="974725"/>
            <a:ext cx="304131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7965" y="642237"/>
            <a:ext cx="3044835" cy="332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799253" y="31292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169" y="4556125"/>
            <a:ext cx="535631" cy="551788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 i="0">
                <a:solidFill>
                  <a:srgbClr val="233B6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80999" y="337437"/>
            <a:ext cx="8381998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rgbClr val="233B6B">
                    <a:alpha val="50000"/>
                  </a:srgb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 hasCustomPrompt="1"/>
          </p:nvPr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 i="0">
                <a:solidFill>
                  <a:srgbClr val="233B6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80999" y="337437"/>
            <a:ext cx="8381998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rgbClr val="233B6B">
                    <a:alpha val="50000"/>
                  </a:srgb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2169" y="4556125"/>
            <a:ext cx="535631" cy="551788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79525"/>
            <a:ext cx="8382000" cy="33610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4556125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 t="-31000"/>
            </a:stretch>
          </a:blipFill>
        </p:spPr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590800" y="1690369"/>
            <a:ext cx="3962401" cy="351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4556125"/>
            <a:ext cx="9144000" cy="60960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152400" y="4708525"/>
            <a:ext cx="4572000" cy="3048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rgbClr val="233B6B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781800" y="4708525"/>
            <a:ext cx="2209800" cy="304800"/>
          </a:xfrm>
          <a:prstGeom prst="rect">
            <a:avLst/>
          </a:prstGeom>
        </p:spPr>
        <p:txBody>
          <a:bodyPr/>
          <a:lstStyle>
            <a:lvl1pPr algn="r">
              <a:defRPr sz="1200" baseline="0">
                <a:solidFill>
                  <a:srgbClr val="233B6B"/>
                </a:solidFill>
              </a:defRPr>
            </a:lvl1pPr>
          </a:lstStyle>
          <a:p>
            <a:pPr lvl="0"/>
            <a:r>
              <a:rPr lang="en-US" dirty="0"/>
              <a:t>Client Name Or </a:t>
            </a:r>
            <a:r>
              <a:rPr lang="en-US"/>
              <a:t>Current 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200" y="1066925"/>
            <a:ext cx="1371600" cy="530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625" y="2041525"/>
            <a:ext cx="5238750" cy="995362"/>
          </a:xfrm>
          <a:prstGeom prst="rect">
            <a:avLst/>
          </a:prstGeom>
        </p:spPr>
        <p:txBody>
          <a:bodyPr/>
          <a:lstStyle>
            <a:lvl1pPr>
              <a:defRPr lang="en-US" sz="40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96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hqprint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56" y="-15875"/>
            <a:ext cx="9151112" cy="5181601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2590800" y="1690369"/>
            <a:ext cx="3962401" cy="3511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+mn-lt"/>
                <a:ea typeface="Roboto Light" charset="0"/>
                <a:cs typeface="Roboto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52625" y="2041525"/>
            <a:ext cx="5238750" cy="995362"/>
          </a:xfrm>
          <a:prstGeom prst="rect">
            <a:avLst/>
          </a:prstGeom>
        </p:spPr>
        <p:txBody>
          <a:bodyPr/>
          <a:lstStyle>
            <a:lvl1pPr>
              <a:defRPr lang="en-US" sz="40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7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200" y="2117725"/>
            <a:ext cx="5238750" cy="995362"/>
          </a:xfrm>
          <a:prstGeom prst="rect">
            <a:avLst/>
          </a:prstGeom>
        </p:spPr>
        <p:txBody>
          <a:bodyPr anchor="ctr"/>
          <a:lstStyle>
            <a:lvl1pPr>
              <a:defRPr lang="en-US" sz="40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615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3257671" y="-1331006"/>
            <a:ext cx="2628656" cy="10248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350" b="0" i="0" smtClean="0">
                <a:solidFill>
                  <a:schemeClr val="bg1">
                    <a:alpha val="9000"/>
                  </a:scheme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0350" b="0" i="0" dirty="0">
              <a:solidFill>
                <a:schemeClr val="bg1">
                  <a:alpha val="9000"/>
                </a:scheme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79525"/>
            <a:ext cx="8382000" cy="33610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410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3257671" y="-1331006"/>
            <a:ext cx="2628656" cy="1024810"/>
          </a:xfrm>
          <a:prstGeom prst="rect">
            <a:avLst/>
          </a:prstGeom>
        </p:spPr>
        <p:txBody>
          <a:bodyPr vert="horz" wrap="none" lIns="91328" tIns="45664" rIns="91328" bIns="4566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337" smtClean="0">
                <a:solidFill>
                  <a:srgbClr val="FFFFFF">
                    <a:alpha val="9000"/>
                  </a:srgb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0337" dirty="0">
              <a:solidFill>
                <a:srgbClr val="FFFFFF">
                  <a:alpha val="9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934538" y="612392"/>
            <a:ext cx="7274927" cy="39711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697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934536" y="337437"/>
            <a:ext cx="7274926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49" b="0" i="0" spc="449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3257671" y="-1331006"/>
            <a:ext cx="2628656" cy="1024810"/>
          </a:xfrm>
          <a:prstGeom prst="rect">
            <a:avLst/>
          </a:prstGeom>
        </p:spPr>
        <p:txBody>
          <a:bodyPr vert="horz" wrap="none" lIns="91328" tIns="45664" rIns="91328" bIns="4566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0337" smtClean="0">
                <a:solidFill>
                  <a:srgbClr val="FFFFFF">
                    <a:alpha val="9000"/>
                  </a:srgbClr>
                </a:solidFill>
                <a:latin typeface="Roboto Medium" charset="0"/>
                <a:ea typeface="Roboto Medium" charset="0"/>
                <a:cs typeface="Roboto Medium" charset="0"/>
              </a:rPr>
              <a:pPr algn="ctr"/>
              <a:t>‹#›</a:t>
            </a:fld>
            <a:endParaRPr lang="en-US" sz="10337" dirty="0">
              <a:solidFill>
                <a:srgbClr val="FFFFFF">
                  <a:alpha val="9000"/>
                </a:srgbClr>
              </a:solidFill>
              <a:latin typeface="Roboto Medium" charset="0"/>
              <a:ea typeface="Roboto Medium" charset="0"/>
              <a:cs typeface="Robo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47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userDrawn="1">
  <p:cSld name="3_Title Slide">
    <p:bg>
      <p:bgPr>
        <a:solidFill>
          <a:srgbClr val="2C3959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5">
            <a:extLst>
              <a:ext uri="{FF2B5EF4-FFF2-40B4-BE49-F238E27FC236}">
                <a16:creationId xmlns:a16="http://schemas.microsoft.com/office/drawing/2014/main" xmlns="" id="{3DE3A847-DB51-8448-B737-B73EC095A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504" y="535554"/>
            <a:ext cx="8596992" cy="397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0" rIns="0" bIns="0" anchor="t" anchorCtr="0"/>
          <a:lstStyle>
            <a:lvl1pPr marR="0" lvl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Shape 46">
            <a:extLst>
              <a:ext uri="{FF2B5EF4-FFF2-40B4-BE49-F238E27FC236}">
                <a16:creationId xmlns:a16="http://schemas.microsoft.com/office/drawing/2014/main" xmlns="" id="{34890639-8AAF-EB4F-AE3D-24FD862408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34536" y="245508"/>
            <a:ext cx="7274926" cy="232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L="8335" marR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tabLst/>
              <a:defRPr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671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058600" y="612392"/>
            <a:ext cx="4628200" cy="397118"/>
          </a:xfrm>
          <a:prstGeom prst="rect">
            <a:avLst/>
          </a:prstGeom>
        </p:spPr>
        <p:txBody>
          <a:bodyPr/>
          <a:lstStyle>
            <a:lvl1pPr algn="l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058598" y="337437"/>
            <a:ext cx="4628200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058736" y="1279525"/>
            <a:ext cx="4627563" cy="33610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886200" cy="5149850"/>
          </a:xfrm>
          <a:custGeom>
            <a:avLst/>
            <a:gdLst>
              <a:gd name="connsiteX0" fmla="*/ 0 w 3886200"/>
              <a:gd name="connsiteY0" fmla="*/ 0 h 5149850"/>
              <a:gd name="connsiteX1" fmla="*/ 3886200 w 3886200"/>
              <a:gd name="connsiteY1" fmla="*/ 0 h 5149850"/>
              <a:gd name="connsiteX2" fmla="*/ 3886200 w 3886200"/>
              <a:gd name="connsiteY2" fmla="*/ 5149850 h 5149850"/>
              <a:gd name="connsiteX3" fmla="*/ 0 w 3886200"/>
              <a:gd name="connsiteY3" fmla="*/ 5149850 h 5149850"/>
              <a:gd name="connsiteX4" fmla="*/ 0 w 3886200"/>
              <a:gd name="connsiteY4" fmla="*/ 0 h 5149850"/>
              <a:gd name="connsiteX0" fmla="*/ 0 w 3886200"/>
              <a:gd name="connsiteY0" fmla="*/ 0 h 5149850"/>
              <a:gd name="connsiteX1" fmla="*/ 3886200 w 3886200"/>
              <a:gd name="connsiteY1" fmla="*/ 0 h 5149850"/>
              <a:gd name="connsiteX2" fmla="*/ 2743200 w 3886200"/>
              <a:gd name="connsiteY2" fmla="*/ 5149850 h 5149850"/>
              <a:gd name="connsiteX3" fmla="*/ 0 w 3886200"/>
              <a:gd name="connsiteY3" fmla="*/ 5149850 h 5149850"/>
              <a:gd name="connsiteX4" fmla="*/ 0 w 3886200"/>
              <a:gd name="connsiteY4" fmla="*/ 0 h 51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6200" h="5149850">
                <a:moveTo>
                  <a:pt x="0" y="0"/>
                </a:moveTo>
                <a:lnTo>
                  <a:pt x="3886200" y="0"/>
                </a:lnTo>
                <a:lnTo>
                  <a:pt x="2743200" y="5149850"/>
                </a:lnTo>
                <a:lnTo>
                  <a:pt x="0" y="514985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50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57202" y="612392"/>
            <a:ext cx="4628200" cy="397118"/>
          </a:xfrm>
          <a:prstGeom prst="rect">
            <a:avLst/>
          </a:prstGeom>
        </p:spPr>
        <p:txBody>
          <a:bodyPr/>
          <a:lstStyle>
            <a:lvl1pPr algn="l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337437"/>
            <a:ext cx="4628200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57338" y="1279525"/>
            <a:ext cx="4627563" cy="33610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228600" y="4693677"/>
            <a:ext cx="310896" cy="243447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153400" y="4327525"/>
            <a:ext cx="990600" cy="822325"/>
          </a:xfrm>
          <a:prstGeom prst="rect">
            <a:avLst/>
          </a:prstGeom>
          <a:solidFill>
            <a:srgbClr val="2C3959"/>
          </a:solidFill>
        </p:spPr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57800" y="0"/>
            <a:ext cx="3886200" cy="5149850"/>
          </a:xfrm>
          <a:custGeom>
            <a:avLst/>
            <a:gdLst>
              <a:gd name="connsiteX0" fmla="*/ 0 w 4267200"/>
              <a:gd name="connsiteY0" fmla="*/ 0 h 5149850"/>
              <a:gd name="connsiteX1" fmla="*/ 4267200 w 4267200"/>
              <a:gd name="connsiteY1" fmla="*/ 0 h 5149850"/>
              <a:gd name="connsiteX2" fmla="*/ 4267200 w 4267200"/>
              <a:gd name="connsiteY2" fmla="*/ 5149850 h 5149850"/>
              <a:gd name="connsiteX3" fmla="*/ 0 w 4267200"/>
              <a:gd name="connsiteY3" fmla="*/ 5149850 h 5149850"/>
              <a:gd name="connsiteX4" fmla="*/ 0 w 4267200"/>
              <a:gd name="connsiteY4" fmla="*/ 0 h 5149850"/>
              <a:gd name="connsiteX0" fmla="*/ 0 w 4267200"/>
              <a:gd name="connsiteY0" fmla="*/ 0 h 5149850"/>
              <a:gd name="connsiteX1" fmla="*/ 4267200 w 4267200"/>
              <a:gd name="connsiteY1" fmla="*/ 0 h 5149850"/>
              <a:gd name="connsiteX2" fmla="*/ 4267200 w 4267200"/>
              <a:gd name="connsiteY2" fmla="*/ 5149850 h 5149850"/>
              <a:gd name="connsiteX3" fmla="*/ 1063256 w 4267200"/>
              <a:gd name="connsiteY3" fmla="*/ 5149850 h 5149850"/>
              <a:gd name="connsiteX4" fmla="*/ 0 w 4267200"/>
              <a:gd name="connsiteY4" fmla="*/ 0 h 514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5149850">
                <a:moveTo>
                  <a:pt x="0" y="0"/>
                </a:moveTo>
                <a:lnTo>
                  <a:pt x="4267200" y="0"/>
                </a:lnTo>
                <a:lnTo>
                  <a:pt x="4267200" y="5149850"/>
                </a:lnTo>
                <a:lnTo>
                  <a:pt x="1063256" y="514985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22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oola2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6"/>
          <p:cNvSpPr>
            <a:spLocks noGrp="1"/>
          </p:cNvSpPr>
          <p:nvPr>
            <p:ph type="title" hasCustomPrompt="1"/>
          </p:nvPr>
        </p:nvSpPr>
        <p:spPr>
          <a:xfrm>
            <a:off x="311482" y="974725"/>
            <a:ext cx="3117518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7965" y="642237"/>
            <a:ext cx="3121035" cy="332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96000" y="517525"/>
            <a:ext cx="2119146" cy="4320360"/>
            <a:chOff x="6469772" y="1540079"/>
            <a:chExt cx="1538455" cy="3136492"/>
          </a:xfrm>
        </p:grpSpPr>
        <p:sp>
          <p:nvSpPr>
            <p:cNvPr id="6" name="Rectangle 5"/>
            <p:cNvSpPr/>
            <p:nvPr/>
          </p:nvSpPr>
          <p:spPr>
            <a:xfrm>
              <a:off x="6553200" y="1889125"/>
              <a:ext cx="1371600" cy="24384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9772" y="1540079"/>
              <a:ext cx="1538455" cy="3136492"/>
            </a:xfrm>
            <a:prstGeom prst="rect">
              <a:avLst/>
            </a:prstGeom>
            <a:effectLst/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36208" y="1060704"/>
            <a:ext cx="1847088" cy="32644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988584" y="1279525"/>
            <a:ext cx="5166832" cy="3685432"/>
            <a:chOff x="2524231" y="1924092"/>
            <a:chExt cx="4196483" cy="2993297"/>
          </a:xfrm>
        </p:grpSpPr>
        <p:sp>
          <p:nvSpPr>
            <p:cNvPr id="6" name="Rectangle 5"/>
            <p:cNvSpPr/>
            <p:nvPr/>
          </p:nvSpPr>
          <p:spPr>
            <a:xfrm>
              <a:off x="2907971" y="2093764"/>
              <a:ext cx="3429000" cy="265395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3125824" y="1322499"/>
              <a:ext cx="2993297" cy="4196483"/>
            </a:xfrm>
            <a:prstGeom prst="rect">
              <a:avLst/>
            </a:prstGeom>
          </p:spPr>
        </p:pic>
      </p:grp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514600" y="1572768"/>
            <a:ext cx="4114800" cy="3099816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80999" y="337437"/>
            <a:ext cx="8381998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oola2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6"/>
          <p:cNvSpPr>
            <a:spLocks noGrp="1"/>
          </p:cNvSpPr>
          <p:nvPr>
            <p:ph type="title" hasCustomPrompt="1"/>
          </p:nvPr>
        </p:nvSpPr>
        <p:spPr>
          <a:xfrm>
            <a:off x="311482" y="974725"/>
            <a:ext cx="3117518" cy="838200"/>
          </a:xfrm>
          <a:prstGeom prst="rect">
            <a:avLst/>
          </a:prstGeom>
        </p:spPr>
        <p:txBody>
          <a:bodyPr/>
          <a:lstStyle>
            <a:lvl1pPr algn="l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7965" y="642237"/>
            <a:ext cx="3121035" cy="332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642237"/>
            <a:ext cx="4986686" cy="4347764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023360" y="886968"/>
            <a:ext cx="4553712" cy="2590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93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191145" y="1203324"/>
            <a:ext cx="6761711" cy="3946525"/>
            <a:chOff x="1506315" y="359080"/>
            <a:chExt cx="8150655" cy="47571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709"/>
            <a:stretch/>
          </p:blipFill>
          <p:spPr>
            <a:xfrm>
              <a:off x="1506315" y="359080"/>
              <a:ext cx="8150655" cy="475719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19400" y="839406"/>
              <a:ext cx="5531005" cy="3471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280469" y="1601798"/>
            <a:ext cx="4588473" cy="287812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itle 8"/>
          <p:cNvSpPr>
            <a:spLocks noGrp="1"/>
          </p:cNvSpPr>
          <p:nvPr>
            <p:ph type="title" hasCustomPrompt="1"/>
          </p:nvPr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80999" y="337437"/>
            <a:ext cx="8381998" cy="23291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49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oola20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6"/>
          <p:cNvSpPr>
            <a:spLocks noGrp="1"/>
          </p:cNvSpPr>
          <p:nvPr>
            <p:ph type="title" hasCustomPrompt="1"/>
          </p:nvPr>
        </p:nvSpPr>
        <p:spPr>
          <a:xfrm>
            <a:off x="311482" y="974725"/>
            <a:ext cx="3117518" cy="838200"/>
          </a:xfrm>
          <a:prstGeom prst="rect">
            <a:avLst/>
          </a:prstGeom>
        </p:spPr>
        <p:txBody>
          <a:bodyPr/>
          <a:lstStyle>
            <a:lvl1pPr algn="l">
              <a:defRPr lang="en-US" sz="2400" i="0" dirty="0"/>
            </a:lvl1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07965" y="642237"/>
            <a:ext cx="3121035" cy="3324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50" b="0" i="0" spc="450">
                <a:solidFill>
                  <a:schemeClr val="bg1">
                    <a:alpha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59684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966">
          <p15:clr>
            <a:srgbClr val="FBAE40"/>
          </p15:clr>
        </p15:guide>
        <p15:guide id="2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610600" y="4693677"/>
            <a:ext cx="310896" cy="24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1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51" r:id="rId2"/>
    <p:sldLayoutId id="2147483863" r:id="rId3"/>
    <p:sldLayoutId id="2147483864" r:id="rId4"/>
    <p:sldLayoutId id="2147483765" r:id="rId5"/>
    <p:sldLayoutId id="2147483855" r:id="rId6"/>
    <p:sldLayoutId id="2147483860" r:id="rId7"/>
    <p:sldLayoutId id="2147483861" r:id="rId8"/>
    <p:sldLayoutId id="2147483859" r:id="rId9"/>
    <p:sldLayoutId id="2147483852" r:id="rId10"/>
    <p:sldLayoutId id="2147483766" r:id="rId11"/>
    <p:sldLayoutId id="2147483854" r:id="rId12"/>
    <p:sldLayoutId id="2147483856" r:id="rId13"/>
    <p:sldLayoutId id="2147483857" r:id="rId14"/>
    <p:sldLayoutId id="2147483767" r:id="rId15"/>
    <p:sldLayoutId id="2147483853" r:id="rId16"/>
    <p:sldLayoutId id="2147483848" r:id="rId17"/>
    <p:sldLayoutId id="2147483858" r:id="rId18"/>
    <p:sldLayoutId id="2147483865" r:id="rId19"/>
    <p:sldLayoutId id="2147483866" r:id="rId20"/>
    <p:sldLayoutId id="2147483869" r:id="rId21"/>
    <p:sldLayoutId id="2147483870" r:id="rId22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ctr" eaLnBrk="1" hangingPunct="1">
        <a:defRPr sz="2400" b="1">
          <a:solidFill>
            <a:schemeClr val="bg1"/>
          </a:solidFill>
          <a:latin typeface="Arial" charset="0"/>
          <a:ea typeface="Arial" charset="0"/>
          <a:cs typeface="Arial" charset="0"/>
        </a:defRPr>
      </a:lvl1pPr>
    </p:titleStyle>
    <p:bodyStyle>
      <a:lvl1pPr marL="0" eaLnBrk="1" hangingPunct="1">
        <a:defRPr>
          <a:solidFill>
            <a:schemeClr val="tx1">
              <a:lumMod val="50000"/>
              <a:lumOff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8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6" Type="http://schemas.openxmlformats.org/officeDocument/2006/relationships/image" Target="../media/image77.tiff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3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20" Type="http://schemas.openxmlformats.org/officeDocument/2006/relationships/image" Target="../media/image28.tiff"/><Relationship Id="rId21" Type="http://schemas.openxmlformats.org/officeDocument/2006/relationships/image" Target="../media/image29.tiff"/><Relationship Id="rId22" Type="http://schemas.openxmlformats.org/officeDocument/2006/relationships/image" Target="../media/image30.tiff"/><Relationship Id="rId23" Type="http://schemas.openxmlformats.org/officeDocument/2006/relationships/image" Target="../media/image31.tiff"/><Relationship Id="rId24" Type="http://schemas.openxmlformats.org/officeDocument/2006/relationships/image" Target="../media/image32.tiff"/><Relationship Id="rId25" Type="http://schemas.openxmlformats.org/officeDocument/2006/relationships/image" Target="../media/image33.tiff"/><Relationship Id="rId26" Type="http://schemas.openxmlformats.org/officeDocument/2006/relationships/image" Target="../media/image34.tiff"/><Relationship Id="rId27" Type="http://schemas.openxmlformats.org/officeDocument/2006/relationships/image" Target="../media/image35.tiff"/><Relationship Id="rId28" Type="http://schemas.openxmlformats.org/officeDocument/2006/relationships/image" Target="../media/image36.png"/><Relationship Id="rId29" Type="http://schemas.openxmlformats.org/officeDocument/2006/relationships/image" Target="../media/image37.tiff"/><Relationship Id="rId30" Type="http://schemas.openxmlformats.org/officeDocument/2006/relationships/image" Target="../media/image38.png"/><Relationship Id="rId31" Type="http://schemas.openxmlformats.org/officeDocument/2006/relationships/image" Target="../media/image39.png"/><Relationship Id="rId32" Type="http://schemas.openxmlformats.org/officeDocument/2006/relationships/image" Target="../media/image40.png"/><Relationship Id="rId10" Type="http://schemas.openxmlformats.org/officeDocument/2006/relationships/image" Target="../media/image18.jpeg"/><Relationship Id="rId11" Type="http://schemas.openxmlformats.org/officeDocument/2006/relationships/image" Target="../media/image19.jpeg"/><Relationship Id="rId12" Type="http://schemas.openxmlformats.org/officeDocument/2006/relationships/image" Target="../media/image20.jpeg"/><Relationship Id="rId13" Type="http://schemas.openxmlformats.org/officeDocument/2006/relationships/image" Target="../media/image21.tiff"/><Relationship Id="rId14" Type="http://schemas.openxmlformats.org/officeDocument/2006/relationships/image" Target="../media/image22.tiff"/><Relationship Id="rId15" Type="http://schemas.openxmlformats.org/officeDocument/2006/relationships/image" Target="../media/image23.tiff"/><Relationship Id="rId16" Type="http://schemas.openxmlformats.org/officeDocument/2006/relationships/image" Target="../media/image24.tiff"/><Relationship Id="rId17" Type="http://schemas.openxmlformats.org/officeDocument/2006/relationships/image" Target="../media/image25.tiff"/><Relationship Id="rId18" Type="http://schemas.openxmlformats.org/officeDocument/2006/relationships/image" Target="../media/image26.tiff"/><Relationship Id="rId19" Type="http://schemas.openxmlformats.org/officeDocument/2006/relationships/image" Target="../media/image27.tiff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Relationship Id="rId4" Type="http://schemas.openxmlformats.org/officeDocument/2006/relationships/image" Target="../media/image12.emf"/><Relationship Id="rId5" Type="http://schemas.openxmlformats.org/officeDocument/2006/relationships/image" Target="../media/image13.png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6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g"/><Relationship Id="rId3" Type="http://schemas.openxmlformats.org/officeDocument/2006/relationships/image" Target="../media/image8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tiff"/><Relationship Id="rId3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microsoft.com/office/2007/relationships/hdphoto" Target="../media/hdphoto1.wdp"/><Relationship Id="rId10" Type="http://schemas.openxmlformats.org/officeDocument/2006/relationships/image" Target="../media/image47.png"/><Relationship Id="rId11" Type="http://schemas.microsoft.com/office/2007/relationships/hdphoto" Target="../media/hdphoto2.wdp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6" Type="http://schemas.openxmlformats.org/officeDocument/2006/relationships/image" Target="../media/image54.tiff"/><Relationship Id="rId7" Type="http://schemas.openxmlformats.org/officeDocument/2006/relationships/image" Target="../media/image55.tiff"/><Relationship Id="rId8" Type="http://schemas.openxmlformats.org/officeDocument/2006/relationships/image" Target="../media/image56.tiff"/><Relationship Id="rId9" Type="http://schemas.openxmlformats.org/officeDocument/2006/relationships/image" Target="../media/image57.png"/><Relationship Id="rId10" Type="http://schemas.openxmlformats.org/officeDocument/2006/relationships/image" Target="../media/image5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52400" y="4708525"/>
            <a:ext cx="6096000" cy="304800"/>
          </a:xfrm>
        </p:spPr>
        <p:txBody>
          <a:bodyPr/>
          <a:lstStyle/>
          <a:p>
            <a:r>
              <a:rPr lang="en-US" dirty="0"/>
              <a:t>Efrat Solodnik &amp; </a:t>
            </a:r>
            <a:r>
              <a:rPr lang="en-US" dirty="0" smtClean="0"/>
              <a:t>Zohar Komarovsky, </a:t>
            </a:r>
            <a:r>
              <a:rPr lang="en-US" dirty="0" err="1"/>
              <a:t>Taboola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Team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rtl="0" eaLnBrk="1" hangingPunct="1"/>
            <a:r>
              <a:rPr lang="en-US" dirty="0" smtClean="0"/>
              <a:t>May 2018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0" y="1812925"/>
            <a:ext cx="7696199" cy="995362"/>
          </a:xfrm>
        </p:spPr>
        <p:txBody>
          <a:bodyPr/>
          <a:lstStyle/>
          <a:p>
            <a:r>
              <a:rPr lang="en-US" dirty="0" smtClean="0"/>
              <a:t>DMBI 2018 Data Hackathon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Embedding with </a:t>
            </a:r>
            <a:r>
              <a:rPr lang="en-US" dirty="0" err="1" smtClean="0"/>
              <a:t>TensorFlow</a:t>
            </a:r>
            <a:r>
              <a:rPr lang="en-US" dirty="0" smtClean="0"/>
              <a:t>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5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401052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</a:t>
            </a:r>
            <a:r>
              <a:rPr lang="en-US" sz="2400" dirty="0" smtClean="0"/>
              <a:t>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 smtClean="0"/>
              <a:t> #</a:t>
            </a:r>
            <a:r>
              <a:rPr lang="en-US" sz="2400" dirty="0"/>
              <a:t>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dirty="0" smtClean="0"/>
              <a:t>item age (#hours)</a:t>
            </a:r>
            <a:endParaRPr lang="en-US" sz="2400" dirty="0"/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5516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</a:rPr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>
                <a:latin typeface="Arial Unicode MS" charset="0"/>
                <a:ea typeface="Arial Unicode MS" charset="0"/>
                <a:cs typeface="Arial Unicode MS" charset="0"/>
              </a:rPr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>
                <a:latin typeface="Arial Unicode MS" charset="0"/>
                <a:ea typeface="Arial Unicode MS" charset="0"/>
                <a:cs typeface="Arial Unicode MS" charset="0"/>
              </a:rPr>
              <a:t>17</a:t>
            </a:r>
            <a:endParaRPr lang="en-US" sz="24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>
                <a:latin typeface="Arial Unicode MS" charset="0"/>
                <a:ea typeface="Arial Unicode MS" charset="0"/>
                <a:cs typeface="Arial Unicode MS" charset="0"/>
              </a:rPr>
              <a:t>…</a:t>
            </a:r>
            <a:endParaRPr lang="en-US" sz="240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474" y="894708"/>
            <a:ext cx="401052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 smtClean="0"/>
              <a:t> </a:t>
            </a:r>
            <a:r>
              <a:rPr lang="en-US" sz="2400" dirty="0"/>
              <a:t>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9201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398846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46662" y="894708"/>
            <a:ext cx="62564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w1</a:t>
            </a:r>
          </a:p>
          <a:p>
            <a:pPr defTabSz="685800"/>
            <a:r>
              <a:rPr lang="en-US" sz="2400" dirty="0"/>
              <a:t>w2</a:t>
            </a:r>
          </a:p>
          <a:p>
            <a:pPr defTabSz="685800"/>
            <a:r>
              <a:rPr lang="en-US" sz="2400" dirty="0"/>
              <a:t>w3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5336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is-IS" sz="2400" dirty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6707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is-IS" sz="2400" dirty="0"/>
              <a:t>=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730290" y="2145993"/>
            <a:ext cx="128136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3.2% </a:t>
            </a:r>
            <a:r>
              <a:rPr lang="en-US" sz="2400" dirty="0" err="1"/>
              <a:t>prob</a:t>
            </a:r>
            <a:r>
              <a:rPr lang="en-US" sz="2400" dirty="0"/>
              <a:t> for click</a:t>
            </a:r>
          </a:p>
        </p:txBody>
      </p:sp>
    </p:spTree>
    <p:extLst>
      <p:ext uri="{BB962C8B-B14F-4D97-AF65-F5344CB8AC3E}">
        <p14:creationId xmlns:p14="http://schemas.microsoft.com/office/powerpoint/2010/main" val="1078390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398846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 smtClean="0"/>
              <a:t> #</a:t>
            </a:r>
            <a:r>
              <a:rPr lang="en-US" sz="2400" dirty="0"/>
              <a:t>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46662" y="894708"/>
            <a:ext cx="62564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w1</a:t>
            </a:r>
          </a:p>
          <a:p>
            <a:pPr defTabSz="685800"/>
            <a:r>
              <a:rPr lang="en-US" sz="2400" dirty="0"/>
              <a:t>w2</a:t>
            </a:r>
          </a:p>
          <a:p>
            <a:pPr defTabSz="685800"/>
            <a:r>
              <a:rPr lang="en-US" sz="2400" dirty="0"/>
              <a:t>w3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5336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is-IS" sz="2400" dirty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6707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is-IS" sz="2400" dirty="0"/>
              <a:t>=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730290" y="2145993"/>
            <a:ext cx="128136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3.2% </a:t>
            </a:r>
            <a:r>
              <a:rPr lang="en-US" sz="2400" dirty="0" err="1"/>
              <a:t>prob</a:t>
            </a:r>
            <a:r>
              <a:rPr lang="en-US" sz="2400" dirty="0"/>
              <a:t> for click</a:t>
            </a:r>
          </a:p>
        </p:txBody>
      </p:sp>
      <p:sp>
        <p:nvSpPr>
          <p:cNvPr id="2" name="Oval 1"/>
          <p:cNvSpPr/>
          <p:nvPr/>
        </p:nvSpPr>
        <p:spPr>
          <a:xfrm>
            <a:off x="5972177" y="678719"/>
            <a:ext cx="1488906" cy="2163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80852">
            <a:off x="1250531" y="2704500"/>
            <a:ext cx="49625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7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repeatCount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398846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46662" y="894708"/>
            <a:ext cx="62564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0.2</a:t>
            </a:r>
          </a:p>
          <a:p>
            <a:pPr defTabSz="685800"/>
            <a:r>
              <a:rPr lang="en-US" sz="2400" dirty="0"/>
              <a:t>0.1</a:t>
            </a:r>
          </a:p>
          <a:p>
            <a:pPr defTabSz="685800"/>
            <a:r>
              <a:rPr lang="en-US" sz="2400" dirty="0"/>
              <a:t>2.5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5336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is-IS" sz="2400" dirty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6707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is-IS" sz="2400" dirty="0"/>
              <a:t>=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730290" y="2145993"/>
            <a:ext cx="128136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3.2% </a:t>
            </a:r>
            <a:r>
              <a:rPr lang="en-US" sz="2400" dirty="0" err="1"/>
              <a:t>prob</a:t>
            </a:r>
            <a:r>
              <a:rPr lang="en-US" sz="2400" dirty="0"/>
              <a:t> for click</a:t>
            </a:r>
          </a:p>
        </p:txBody>
      </p:sp>
      <p:sp>
        <p:nvSpPr>
          <p:cNvPr id="2" name="Oval 1"/>
          <p:cNvSpPr/>
          <p:nvPr/>
        </p:nvSpPr>
        <p:spPr>
          <a:xfrm>
            <a:off x="5972177" y="678719"/>
            <a:ext cx="1488906" cy="2163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346662" y="894708"/>
            <a:ext cx="723396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0.2</a:t>
            </a:r>
          </a:p>
          <a:p>
            <a:pPr defTabSz="685800"/>
            <a:r>
              <a:rPr lang="en-US" sz="2400" dirty="0"/>
              <a:t>0.1</a:t>
            </a:r>
          </a:p>
          <a:p>
            <a:pPr defTabSz="685800"/>
            <a:r>
              <a:rPr lang="en-US" sz="2400" dirty="0" smtClean="0"/>
              <a:t>-0.6</a:t>
            </a:r>
            <a:endParaRPr lang="en-US" sz="2400" dirty="0"/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6524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398846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?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?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?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346662" y="894708"/>
            <a:ext cx="723396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0.2</a:t>
            </a:r>
          </a:p>
          <a:p>
            <a:pPr defTabSz="685800"/>
            <a:r>
              <a:rPr lang="en-US" sz="2400" dirty="0"/>
              <a:t>0.1</a:t>
            </a:r>
          </a:p>
          <a:p>
            <a:pPr defTabSz="685800"/>
            <a:r>
              <a:rPr lang="en-US" sz="2400" dirty="0" smtClean="0"/>
              <a:t>-0.6</a:t>
            </a:r>
            <a:endParaRPr lang="en-US" sz="2400" dirty="0"/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85336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is-IS" sz="2400" dirty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6707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is-IS" sz="2400" dirty="0"/>
              <a:t>=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730290" y="2145993"/>
            <a:ext cx="128136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?%</a:t>
            </a:r>
          </a:p>
          <a:p>
            <a:pPr defTabSz="685800"/>
            <a:r>
              <a:rPr lang="en-US" sz="2400" dirty="0" err="1"/>
              <a:t>prob</a:t>
            </a:r>
            <a:r>
              <a:rPr lang="en-US" sz="2400" dirty="0"/>
              <a:t> for click</a:t>
            </a:r>
          </a:p>
        </p:txBody>
      </p:sp>
      <p:sp>
        <p:nvSpPr>
          <p:cNvPr id="2" name="Oval 1"/>
          <p:cNvSpPr/>
          <p:nvPr/>
        </p:nvSpPr>
        <p:spPr>
          <a:xfrm>
            <a:off x="4193012" y="640644"/>
            <a:ext cx="1488906" cy="2163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/>
        </p:nvSpPr>
        <p:spPr>
          <a:xfrm>
            <a:off x="7609975" y="1813928"/>
            <a:ext cx="861761" cy="10280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2286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8137" y="212725"/>
            <a:ext cx="393432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Supervised Learning</a:t>
            </a: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147637" y="2193925"/>
            <a:ext cx="4315326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initiate </a:t>
            </a:r>
            <a:r>
              <a:rPr lang="en-US" sz="2400" b="1" dirty="0" smtClean="0">
                <a:solidFill>
                  <a:srgbClr val="00B050"/>
                </a:solidFill>
              </a:rPr>
              <a:t>w</a:t>
            </a:r>
            <a:r>
              <a:rPr lang="en-US" sz="2400" dirty="0" smtClean="0"/>
              <a:t> with random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for every batch: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 err="1" smtClean="0"/>
              <a:t>calc</a:t>
            </a:r>
            <a:r>
              <a:rPr lang="en-US" sz="2400" dirty="0" smtClean="0"/>
              <a:t> </a:t>
            </a:r>
            <a:r>
              <a:rPr lang="en-US" sz="2400" b="1" dirty="0" err="1" smtClean="0"/>
              <a:t>pred</a:t>
            </a:r>
            <a:endParaRPr lang="en-US" sz="2400" b="1" dirty="0" smtClean="0"/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 err="1" smtClean="0"/>
              <a:t>calc</a:t>
            </a:r>
            <a:r>
              <a:rPr lang="en-US" sz="2400" dirty="0" smtClean="0"/>
              <a:t> error(</a:t>
            </a:r>
            <a:r>
              <a:rPr lang="en-US" sz="2400" b="1" dirty="0" err="1" smtClean="0"/>
              <a:t>pred</a:t>
            </a:r>
            <a:r>
              <a:rPr lang="en-US" sz="2400" dirty="0" smtClean="0"/>
              <a:t>, </a:t>
            </a:r>
            <a:r>
              <a:rPr lang="en-US" sz="2400" b="1" dirty="0" smtClean="0"/>
              <a:t>real</a:t>
            </a:r>
            <a:r>
              <a:rPr lang="en-US" sz="2400" dirty="0" smtClean="0"/>
              <a:t>)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sz="2400" dirty="0" err="1" smtClean="0"/>
              <a:t>backprop</a:t>
            </a:r>
            <a:r>
              <a:rPr lang="en-US" sz="2400" dirty="0" smtClean="0"/>
              <a:t> – update </a:t>
            </a:r>
            <a:r>
              <a:rPr lang="en-US" sz="2400" b="1" dirty="0" smtClean="0">
                <a:solidFill>
                  <a:srgbClr val="00B050"/>
                </a:solidFill>
              </a:rPr>
              <a:t>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solidFill>
                  <a:schemeClr val="tx1"/>
                </a:solidFill>
              </a:rPr>
              <a:t>stop if error &lt; </a:t>
            </a:r>
            <a:r>
              <a:rPr lang="en-US" sz="2400" dirty="0" err="1" smtClean="0">
                <a:solidFill>
                  <a:schemeClr val="tx1"/>
                </a:solidFill>
              </a:rPr>
              <a:t>ε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8137" y="1018659"/>
            <a:ext cx="3934327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data with </a:t>
            </a:r>
            <a:r>
              <a:rPr lang="en-US" sz="2400" b="1" dirty="0" smtClean="0"/>
              <a:t>inputs</a:t>
            </a:r>
            <a:r>
              <a:rPr lang="en-US" sz="2400" dirty="0" smtClean="0"/>
              <a:t> AND </a:t>
            </a:r>
            <a:r>
              <a:rPr lang="en-US" sz="2400" b="1" dirty="0" smtClean="0"/>
              <a:t>desired outputs</a:t>
            </a:r>
          </a:p>
        </p:txBody>
      </p:sp>
      <p:sp>
        <p:nvSpPr>
          <p:cNvPr id="5" name="Striped Right Arrow 4"/>
          <p:cNvSpPr/>
          <p:nvPr/>
        </p:nvSpPr>
        <p:spPr>
          <a:xfrm>
            <a:off x="685800" y="1123603"/>
            <a:ext cx="1307432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triped Right Arrow 5"/>
          <p:cNvSpPr/>
          <p:nvPr/>
        </p:nvSpPr>
        <p:spPr>
          <a:xfrm flipH="1">
            <a:off x="6462963" y="1123603"/>
            <a:ext cx="1260309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2021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5249" y="1794137"/>
            <a:ext cx="3128210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 algn="ctr" defTabSz="685800">
              <a:defRPr/>
            </a:pPr>
            <a:r>
              <a:rPr lang="en-US" sz="2700"/>
              <a:t>Numerical Features</a:t>
            </a:r>
            <a:endParaRPr lang="en-US" sz="2700" dirty="0"/>
          </a:p>
        </p:txBody>
      </p:sp>
      <p:sp>
        <p:nvSpPr>
          <p:cNvPr id="3" name="TextBox 2"/>
          <p:cNvSpPr txBox="1"/>
          <p:nvPr/>
        </p:nvSpPr>
        <p:spPr>
          <a:xfrm>
            <a:off x="5311943" y="1794137"/>
            <a:ext cx="3128210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 algn="ctr" defTabSz="685800">
              <a:defRPr/>
            </a:pPr>
            <a:r>
              <a:rPr lang="en-US" sz="2700"/>
              <a:t>Categorical Features</a:t>
            </a:r>
            <a:endParaRPr lang="en-US" sz="2700" dirty="0"/>
          </a:p>
        </p:txBody>
      </p:sp>
      <p:sp>
        <p:nvSpPr>
          <p:cNvPr id="4" name="Parallelogram 3"/>
          <p:cNvSpPr/>
          <p:nvPr/>
        </p:nvSpPr>
        <p:spPr>
          <a:xfrm>
            <a:off x="3087452" y="571380"/>
            <a:ext cx="2731169" cy="3368843"/>
          </a:xfrm>
          <a:prstGeom prst="parallelogram">
            <a:avLst>
              <a:gd name="adj" fmla="val 7685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0593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4027573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473" y="2868812"/>
            <a:ext cx="4027574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Platform       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campaign-safety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content-category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is-IS" sz="2400" dirty="0"/>
              <a:t> </a:t>
            </a:r>
            <a:r>
              <a:rPr lang="is-IS" sz="2400" dirty="0" smtClean="0"/>
              <a:t>...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19338" y="2873903"/>
            <a:ext cx="1383632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iPhone</a:t>
            </a:r>
          </a:p>
          <a:p>
            <a:pPr defTabSz="685800"/>
            <a:r>
              <a:rPr lang="is-IS" sz="2400" dirty="0"/>
              <a:t>P</a:t>
            </a:r>
            <a:r>
              <a:rPr lang="is-IS" sz="2400" dirty="0"/>
              <a:t>rimium</a:t>
            </a:r>
          </a:p>
          <a:p>
            <a:pPr defTabSz="685800"/>
            <a:r>
              <a:rPr lang="is-IS" sz="2400" dirty="0"/>
              <a:t>sport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61" y="1099244"/>
            <a:ext cx="3483142" cy="34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6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8610600" cy="43841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81000" y="1203325"/>
            <a:ext cx="990600" cy="3048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5410200" y="1812925"/>
            <a:ext cx="3200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2400" y="2193925"/>
            <a:ext cx="3505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373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 smtClean="0"/>
              <a:t>Who </a:t>
            </a:r>
            <a:r>
              <a:rPr lang="en-US" dirty="0"/>
              <a:t>are  we?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Basic ML - linear model</a:t>
            </a:r>
            <a:endParaRPr lang="he-IL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How to handle categorical features – Embedding, OOV, </a:t>
            </a:r>
            <a:r>
              <a:rPr lang="en-US" dirty="0" err="1" smtClean="0"/>
              <a:t>TensorBoard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Intro to </a:t>
            </a:r>
            <a:r>
              <a:rPr lang="en-US" dirty="0" err="1"/>
              <a:t>TensorFlow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3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1"/>
            <a:ext cx="8610600" cy="448750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1127125"/>
            <a:ext cx="838200" cy="381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28600" y="2041525"/>
            <a:ext cx="1676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7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4027573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473" y="2868812"/>
            <a:ext cx="4027574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Platform       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campaign-safety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content-category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is-IS" sz="2400" dirty="0"/>
              <a:t> </a:t>
            </a:r>
            <a:r>
              <a:rPr lang="is-IS" sz="2400" dirty="0" smtClean="0"/>
              <a:t>...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19338" y="2873903"/>
            <a:ext cx="1383632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iPhone</a:t>
            </a:r>
          </a:p>
          <a:p>
            <a:pPr defTabSz="685800"/>
            <a:r>
              <a:rPr lang="is-IS" sz="2400" dirty="0"/>
              <a:t>P</a:t>
            </a:r>
            <a:r>
              <a:rPr lang="is-IS" sz="2400" dirty="0"/>
              <a:t>rimium</a:t>
            </a:r>
          </a:p>
          <a:p>
            <a:pPr defTabSz="685800"/>
            <a:r>
              <a:rPr lang="is-IS" sz="2400" dirty="0"/>
              <a:t>sport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61" y="1099244"/>
            <a:ext cx="3483142" cy="348314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381000" y="3276767"/>
            <a:ext cx="2640925" cy="5173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94770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57" y="347272"/>
            <a:ext cx="2971802" cy="26776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 defTabSz="685800">
              <a:defRPr/>
            </a:pPr>
            <a:r>
              <a:rPr lang="en-US" sz="2400" b="1" dirty="0"/>
              <a:t>Campaign-Safety: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Safe Sensitive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Gossip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Restricted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Safe Positive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Premium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7917" y="347272"/>
            <a:ext cx="649704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800"/>
            <a:endParaRPr lang="en-US" sz="2400" dirty="0"/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1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2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3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4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5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71913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3988467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473" y="2868812"/>
            <a:ext cx="3988468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Platform       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campaign-safety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content-category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is-IS" sz="2400" dirty="0"/>
              <a:t> </a:t>
            </a:r>
            <a:r>
              <a:rPr lang="is-IS" sz="2400" dirty="0" smtClean="0"/>
              <a:t>...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19338" y="2873903"/>
            <a:ext cx="1383632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iPhone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a</a:t>
            </a:r>
          </a:p>
          <a:p>
            <a:pPr defTabSz="685800"/>
            <a:r>
              <a:rPr lang="is-IS" sz="2400" dirty="0"/>
              <a:t>sport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9" name="Striped Right Arrow 8"/>
          <p:cNvSpPr/>
          <p:nvPr/>
        </p:nvSpPr>
        <p:spPr>
          <a:xfrm>
            <a:off x="3071059" y="3243835"/>
            <a:ext cx="1155032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346662" y="894708"/>
            <a:ext cx="62564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w1</a:t>
            </a:r>
          </a:p>
          <a:p>
            <a:pPr defTabSz="685800"/>
            <a:r>
              <a:rPr lang="en-US" sz="2400" dirty="0"/>
              <a:t>w2</a:t>
            </a:r>
          </a:p>
          <a:p>
            <a:pPr defTabSz="685800"/>
            <a:r>
              <a:rPr lang="en-US" sz="2400" dirty="0"/>
              <a:t>w3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9747" y="2868812"/>
            <a:ext cx="625640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endParaRPr lang="en-US" sz="2400" dirty="0"/>
          </a:p>
          <a:p>
            <a:pPr defTabSz="685800"/>
            <a:r>
              <a:rPr lang="en-US" sz="2400" dirty="0"/>
              <a:t>w6</a:t>
            </a:r>
          </a:p>
          <a:p>
            <a:pPr defTabSz="685800"/>
            <a:endParaRPr lang="en-US" sz="2400" dirty="0"/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5336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is-IS" sz="2400" dirty="0"/>
              <a:t>x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53367" y="2873903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endParaRPr lang="en-US" sz="2400" dirty="0"/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endParaRPr lang="en-US" sz="2400" dirty="0"/>
          </a:p>
          <a:p>
            <a:pPr defTabSz="685800"/>
            <a:endParaRPr lang="is-I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26707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is-IS" sz="2400" dirty="0"/>
              <a:t>+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267077" y="2873903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endParaRPr lang="en-US" sz="2400" dirty="0"/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endParaRPr lang="en-US" sz="2400" dirty="0"/>
          </a:p>
          <a:p>
            <a:pPr defTabSz="685800"/>
            <a:r>
              <a:rPr lang="is-IS" sz="2400" dirty="0"/>
              <a:t>=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7682163" y="3830931"/>
            <a:ext cx="1281363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3.2% </a:t>
            </a:r>
            <a:r>
              <a:rPr lang="en-US" sz="2400" dirty="0" err="1"/>
              <a:t>prob</a:t>
            </a:r>
            <a:r>
              <a:rPr lang="en-US" sz="2400" dirty="0"/>
              <a:t> for click</a:t>
            </a:r>
          </a:p>
        </p:txBody>
      </p:sp>
      <p:sp>
        <p:nvSpPr>
          <p:cNvPr id="17" name="Oval 16"/>
          <p:cNvSpPr/>
          <p:nvPr/>
        </p:nvSpPr>
        <p:spPr>
          <a:xfrm>
            <a:off x="4534400" y="3243835"/>
            <a:ext cx="730920" cy="733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/>
          <p:cNvSpPr/>
          <p:nvPr/>
        </p:nvSpPr>
        <p:spPr>
          <a:xfrm>
            <a:off x="6227849" y="589062"/>
            <a:ext cx="1091864" cy="44854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6240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757" y="347272"/>
            <a:ext cx="2971802" cy="26776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 defTabSz="685800">
              <a:defRPr/>
            </a:pPr>
            <a:r>
              <a:rPr lang="en-US" sz="2400" b="1" dirty="0"/>
              <a:t>Campaign-Safety: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Safe Sensitive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Gossip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Restricted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Safe Positive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Premium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Racy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7917" y="347272"/>
            <a:ext cx="649704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800"/>
            <a:endParaRPr lang="en-US" sz="2400" dirty="0"/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1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2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3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4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5</a:t>
            </a:r>
          </a:p>
          <a:p>
            <a:pPr algn="ctr" defTabSz="685800"/>
            <a:r>
              <a:rPr lang="en-US" sz="2400" dirty="0"/>
              <a:t>a</a:t>
            </a:r>
            <a:r>
              <a:rPr lang="en-US" sz="2400" dirty="0"/>
              <a:t>6</a:t>
            </a:r>
          </a:p>
        </p:txBody>
      </p:sp>
      <p:sp>
        <p:nvSpPr>
          <p:cNvPr id="2" name="Striped Right Arrow 1"/>
          <p:cNvSpPr/>
          <p:nvPr/>
        </p:nvSpPr>
        <p:spPr>
          <a:xfrm>
            <a:off x="4644190" y="1523319"/>
            <a:ext cx="1155032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extBox 4"/>
          <p:cNvSpPr txBox="1"/>
          <p:nvPr/>
        </p:nvSpPr>
        <p:spPr>
          <a:xfrm>
            <a:off x="6015789" y="347272"/>
            <a:ext cx="1034716" cy="267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800"/>
            <a:endParaRPr lang="en-US" sz="2400" dirty="0"/>
          </a:p>
          <a:p>
            <a:pPr algn="ctr" defTabSz="685800"/>
            <a:r>
              <a:rPr lang="en-US" sz="2400" dirty="0"/>
              <a:t>100</a:t>
            </a:r>
          </a:p>
          <a:p>
            <a:pPr algn="ctr" defTabSz="685800"/>
            <a:r>
              <a:rPr lang="en-US" sz="2400" dirty="0"/>
              <a:t>12</a:t>
            </a:r>
          </a:p>
          <a:p>
            <a:pPr algn="ctr" defTabSz="685800"/>
            <a:r>
              <a:rPr lang="en-US" sz="2400" dirty="0"/>
              <a:t>50</a:t>
            </a:r>
          </a:p>
          <a:p>
            <a:pPr algn="ctr" defTabSz="685800"/>
            <a:r>
              <a:rPr lang="en-US" sz="2400" dirty="0"/>
              <a:t>150</a:t>
            </a:r>
          </a:p>
          <a:p>
            <a:pPr algn="ctr" defTabSz="685800"/>
            <a:r>
              <a:rPr lang="en-US" sz="2400" dirty="0"/>
              <a:t>1000</a:t>
            </a:r>
          </a:p>
          <a:p>
            <a:pPr algn="ctr" defTabSz="685800"/>
            <a:r>
              <a:rPr lang="en-US" sz="2400" dirty="0"/>
              <a:t>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980852">
            <a:off x="2069084" y="3411035"/>
            <a:ext cx="3889143" cy="11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7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9" presetClass="entr" presetSubtype="0" repeatCount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3175"/>
            <a:ext cx="3648075" cy="335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347272"/>
            <a:ext cx="2887580" cy="19389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 defTabSz="685800">
              <a:defRPr/>
            </a:pPr>
            <a:r>
              <a:rPr lang="en-US" sz="2400" b="1" dirty="0"/>
              <a:t>Content Category: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Dogs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Cars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en-US" sz="2400" dirty="0"/>
              <a:t>Cats</a:t>
            </a:r>
          </a:p>
          <a:p>
            <a:pPr marL="557213" indent="-557213" defTabSz="685800">
              <a:buFont typeface="+mj-lt"/>
              <a:buAutoNum type="arabicPeriod"/>
              <a:defRPr/>
            </a:pPr>
            <a:r>
              <a:rPr lang="is-IS" sz="2400" dirty="0" smtClean="0"/>
              <a:t>Sport…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270085" y="347272"/>
            <a:ext cx="1350041" cy="193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685800"/>
            <a:endParaRPr lang="en-US" sz="2400" dirty="0"/>
          </a:p>
          <a:p>
            <a:pPr algn="ctr" defTabSz="685800"/>
            <a:r>
              <a:rPr lang="en-US" sz="2400" dirty="0"/>
              <a:t>x1,y1,z1</a:t>
            </a:r>
          </a:p>
          <a:p>
            <a:pPr algn="ctr" defTabSz="685800"/>
            <a:r>
              <a:rPr lang="en-US" sz="2400" dirty="0"/>
              <a:t>x2,y2,z2</a:t>
            </a:r>
          </a:p>
          <a:p>
            <a:pPr algn="ctr" defTabSz="685800"/>
            <a:r>
              <a:rPr lang="en-US" sz="2400" dirty="0"/>
              <a:t>x3,y3,z3</a:t>
            </a:r>
          </a:p>
          <a:p>
            <a:pPr algn="ctr" defTabSz="685800"/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7" name="Striped Right Arrow 6"/>
          <p:cNvSpPr/>
          <p:nvPr/>
        </p:nvSpPr>
        <p:spPr>
          <a:xfrm>
            <a:off x="4774031" y="1366754"/>
            <a:ext cx="1155032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 rot="1168188">
            <a:off x="1478446" y="2733895"/>
            <a:ext cx="5719436" cy="92333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 algn="ctr" defTabSz="685800">
              <a:defRPr/>
            </a:pPr>
            <a:r>
              <a:rPr lang="en-US" sz="5400" b="1" dirty="0" err="1"/>
              <a:t>Embeddings</a:t>
            </a:r>
            <a:r>
              <a:rPr lang="en-US" sz="5400" b="1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83297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474" y="894708"/>
            <a:ext cx="3988466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en-US" sz="2400" dirty="0"/>
              <a:t> #times user saw this item 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#clicks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item age (#hours)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319338" y="894708"/>
            <a:ext cx="1383632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2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/>
              <a:t>16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en-US" sz="2400" dirty="0" smtClean="0"/>
              <a:t>17</a:t>
            </a:r>
            <a:endParaRPr lang="en-US" sz="2400" dirty="0"/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80473" y="2868812"/>
            <a:ext cx="3988467" cy="156966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Platform       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campaign-safety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en-US" sz="2400" dirty="0"/>
              <a:t> content-category</a:t>
            </a:r>
          </a:p>
          <a:p>
            <a:pPr marL="257175" indent="-257175">
              <a:buFont typeface="+mj-lt"/>
              <a:buAutoNum type="arabicPeriod" startAt="5"/>
            </a:pPr>
            <a:r>
              <a:rPr lang="is-IS" sz="2400" dirty="0"/>
              <a:t> </a:t>
            </a:r>
            <a:r>
              <a:rPr lang="is-IS" sz="2400" dirty="0" smtClean="0"/>
              <a:t>...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19338" y="2873903"/>
            <a:ext cx="1383632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iPhone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a</a:t>
            </a:r>
          </a:p>
          <a:p>
            <a:pPr marL="428625" indent="-428625" defTabSz="685800">
              <a:buFont typeface="Arial" charset="0"/>
              <a:buChar char="•"/>
            </a:pPr>
            <a:r>
              <a:rPr lang="is-IS" sz="2400" dirty="0"/>
              <a:t>x,y,z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9" name="Striped Right Arrow 8"/>
          <p:cNvSpPr/>
          <p:nvPr/>
        </p:nvSpPr>
        <p:spPr>
          <a:xfrm>
            <a:off x="3056776" y="3664940"/>
            <a:ext cx="1155032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6346662" y="894708"/>
            <a:ext cx="625640" cy="1569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w1</a:t>
            </a:r>
          </a:p>
          <a:p>
            <a:pPr defTabSz="685800"/>
            <a:r>
              <a:rPr lang="en-US" sz="2400" dirty="0"/>
              <a:t>w2</a:t>
            </a:r>
          </a:p>
          <a:p>
            <a:pPr defTabSz="685800"/>
            <a:r>
              <a:rPr lang="en-US" sz="2400" dirty="0"/>
              <a:t>w3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9746" y="2868812"/>
            <a:ext cx="1588170" cy="1569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endParaRPr lang="en-US" sz="2400" dirty="0"/>
          </a:p>
          <a:p>
            <a:pPr defTabSz="685800"/>
            <a:r>
              <a:rPr lang="en-US" sz="2400" dirty="0"/>
              <a:t>w6</a:t>
            </a:r>
          </a:p>
          <a:p>
            <a:pPr defTabSz="685800"/>
            <a:r>
              <a:rPr lang="en-US" sz="2400" dirty="0"/>
              <a:t>w7,w8,w9</a:t>
            </a:r>
          </a:p>
          <a:p>
            <a:pPr defTabSz="685800"/>
            <a:r>
              <a:rPr lang="is-IS" sz="2400" dirty="0"/>
              <a:t>…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53367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is-IS" sz="2400" dirty="0"/>
              <a:t>x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853367" y="2873903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endParaRPr lang="en-US" sz="2400" dirty="0"/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r>
              <a:rPr lang="en-US" sz="2400" dirty="0"/>
              <a:t>x</a:t>
            </a:r>
          </a:p>
          <a:p>
            <a:pPr defTabSz="685800"/>
            <a:endParaRPr lang="is-I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967916" y="894708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endParaRPr lang="en-US" sz="2400" dirty="0"/>
          </a:p>
          <a:p>
            <a:pPr defTabSz="685800"/>
            <a:r>
              <a:rPr lang="is-IS" sz="2400" dirty="0"/>
              <a:t>+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967916" y="2873903"/>
            <a:ext cx="342897" cy="156966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defTabSz="685800"/>
            <a:endParaRPr lang="en-US" sz="2400" dirty="0"/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en-US" sz="2400" dirty="0"/>
              <a:t>+</a:t>
            </a:r>
          </a:p>
          <a:p>
            <a:pPr defTabSz="685800"/>
            <a:r>
              <a:rPr lang="is-IS" sz="2400" dirty="0"/>
              <a:t>=</a:t>
            </a:r>
            <a:endParaRPr lang="en-US" sz="2400" dirty="0"/>
          </a:p>
        </p:txBody>
      </p:sp>
      <p:sp>
        <p:nvSpPr>
          <p:cNvPr id="20" name="Oval 19"/>
          <p:cNvSpPr/>
          <p:nvPr/>
        </p:nvSpPr>
        <p:spPr>
          <a:xfrm>
            <a:off x="4199777" y="3565525"/>
            <a:ext cx="3874168" cy="5556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TextBox 20"/>
          <p:cNvSpPr txBox="1"/>
          <p:nvPr/>
        </p:nvSpPr>
        <p:spPr>
          <a:xfrm>
            <a:off x="8073945" y="4526911"/>
            <a:ext cx="96253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685800"/>
            <a:r>
              <a:rPr lang="en-US" sz="2400"/>
              <a:t>3.2%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83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168275"/>
            <a:ext cx="86868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20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011068"/>
            <a:ext cx="1323146" cy="1098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61" y="81451"/>
            <a:ext cx="4309546" cy="1875722"/>
          </a:xfrm>
          <a:prstGeom prst="rect">
            <a:avLst/>
          </a:prstGeom>
          <a:gradFill flip="none" rotWithShape="1">
            <a:gsLst>
              <a:gs pos="100000">
                <a:schemeClr val="bg1">
                  <a:shade val="30000"/>
                  <a:satMod val="115000"/>
                  <a:alpha val="63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0">
                <a:schemeClr val="bg1">
                  <a:shade val="100000"/>
                  <a:satMod val="115000"/>
                  <a:alpha val="41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917" y="1945653"/>
            <a:ext cx="1374057" cy="137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17" y="4109952"/>
            <a:ext cx="1798721" cy="89636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Striped Right Arrow 6"/>
          <p:cNvSpPr/>
          <p:nvPr/>
        </p:nvSpPr>
        <p:spPr>
          <a:xfrm>
            <a:off x="2233639" y="2333289"/>
            <a:ext cx="3534664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triped Right Arrow 7"/>
          <p:cNvSpPr/>
          <p:nvPr/>
        </p:nvSpPr>
        <p:spPr>
          <a:xfrm>
            <a:off x="2964945" y="3432173"/>
            <a:ext cx="2803358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Striped Right Arrow 8"/>
          <p:cNvSpPr/>
          <p:nvPr/>
        </p:nvSpPr>
        <p:spPr>
          <a:xfrm>
            <a:off x="2592806" y="4437908"/>
            <a:ext cx="3175497" cy="625643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213" y="2369480"/>
            <a:ext cx="32385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81000" y="612392"/>
            <a:ext cx="8381999" cy="397118"/>
          </a:xfrm>
          <a:prstGeom prst="rect">
            <a:avLst/>
          </a:prstGeom>
        </p:spPr>
        <p:txBody>
          <a:bodyPr/>
          <a:lstStyle>
            <a:lvl1pPr algn="ctr" eaLnBrk="1" hangingPunct="1">
              <a:defRPr sz="24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rtl="0"/>
            <a:r>
              <a:rPr lang="en-US" sz="4800" kern="0" dirty="0" smtClean="0"/>
              <a:t>The Real World</a:t>
            </a:r>
            <a:endParaRPr lang="en-US" sz="4800" kern="0" dirty="0"/>
          </a:p>
        </p:txBody>
      </p:sp>
    </p:spTree>
    <p:extLst>
      <p:ext uri="{BB962C8B-B14F-4D97-AF65-F5344CB8AC3E}">
        <p14:creationId xmlns:p14="http://schemas.microsoft.com/office/powerpoint/2010/main" val="179389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28600" y="15701"/>
            <a:ext cx="8249592" cy="5134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6153" y="647027"/>
            <a:ext cx="4137867" cy="1906862"/>
          </a:xfrm>
          <a:prstGeom prst="rect">
            <a:avLst/>
          </a:prstGeom>
        </p:spPr>
        <p:txBody>
          <a:bodyPr wrap="square" lIns="64191" tIns="32096" rIns="64191" bIns="32096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61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Medium" charset="0"/>
                <a:ea typeface="Helvetica Neue Medium" charset="0"/>
                <a:cs typeface="Helvetica Neue Medium" charset="0"/>
              </a:rPr>
              <a:t>You’ve Seen Us Before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en-US" sz="2610" dirty="0">
              <a:solidFill>
                <a:schemeClr val="tx1">
                  <a:lumMod val="75000"/>
                  <a:lumOff val="25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en-US" sz="225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Enabling people to discover information at that moment when they’re likely to engage </a:t>
            </a:r>
          </a:p>
        </p:txBody>
      </p:sp>
    </p:spTree>
    <p:extLst>
      <p:ext uri="{BB962C8B-B14F-4D97-AF65-F5344CB8AC3E}">
        <p14:creationId xmlns:p14="http://schemas.microsoft.com/office/powerpoint/2010/main" val="54944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/>
              <a:t>OOV - Out Of Vocabulary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0999" y="2153097"/>
            <a:ext cx="2895601" cy="762000"/>
          </a:xfrm>
        </p:spPr>
        <p:txBody>
          <a:bodyPr/>
          <a:lstStyle/>
          <a:p>
            <a:pPr marL="285750" indent="-285750" algn="l" rtl="0"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Rare values in </a:t>
            </a:r>
            <a:r>
              <a:rPr lang="en-US" dirty="0" smtClean="0"/>
              <a:t>data</a:t>
            </a:r>
            <a:endParaRPr lang="en-US" dirty="0" smtClean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0999" y="1038796"/>
            <a:ext cx="8381999" cy="397118"/>
          </a:xfrm>
          <a:prstGeom prst="rect">
            <a:avLst/>
          </a:prstGeom>
        </p:spPr>
        <p:txBody>
          <a:bodyPr/>
          <a:lstStyle>
            <a:lvl1pPr algn="ctr" eaLnBrk="1" hangingPunct="1">
              <a:defRPr lang="en-US" sz="2400" b="1" i="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rtl="0"/>
            <a:r>
              <a:rPr lang="en-US" kern="0" dirty="0" smtClean="0"/>
              <a:t>How to treat the unknown\rare values?</a:t>
            </a:r>
            <a:endParaRPr lang="en-US" kern="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80999" y="2915097"/>
            <a:ext cx="8610601" cy="1398838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OOV </a:t>
            </a:r>
            <a:r>
              <a:rPr lang="en-US" dirty="0" smtClean="0"/>
              <a:t>injection</a:t>
            </a:r>
          </a:p>
          <a:p>
            <a:pPr marL="514350" lvl="1" indent="-285750">
              <a:lnSpc>
                <a:spcPct val="150000"/>
              </a:lnSpc>
            </a:pPr>
            <a:r>
              <a:rPr lang="en-US" dirty="0" smtClean="0"/>
              <a:t>randomly per category</a:t>
            </a:r>
            <a:endParaRPr lang="he-IL" dirty="0" smtClean="0"/>
          </a:p>
          <a:p>
            <a:pPr marL="514350" lvl="1" indent="-285750">
              <a:lnSpc>
                <a:spcPct val="150000"/>
              </a:lnSpc>
            </a:pPr>
            <a:r>
              <a:rPr lang="en-US" dirty="0" smtClean="0"/>
              <a:t>cross all related features? (</a:t>
            </a:r>
            <a:r>
              <a:rPr lang="en-US" kern="0" dirty="0" smtClean="0"/>
              <a:t>When dealing with &gt;1 categorical features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12280" y="1621508"/>
            <a:ext cx="5719436" cy="55399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 algn="ctr" defTabSz="685800">
              <a:defRPr/>
            </a:pPr>
            <a:r>
              <a:rPr lang="en-US" sz="3000" b="1" dirty="0" smtClean="0"/>
              <a:t>Must Generate OOV value</a:t>
            </a:r>
            <a:endParaRPr lang="en-US" sz="3000" b="1" dirty="0"/>
          </a:p>
        </p:txBody>
      </p:sp>
      <p:sp>
        <p:nvSpPr>
          <p:cNvPr id="9" name="Striped Right Arrow 8"/>
          <p:cNvSpPr/>
          <p:nvPr/>
        </p:nvSpPr>
        <p:spPr>
          <a:xfrm>
            <a:off x="3048000" y="2239680"/>
            <a:ext cx="886518" cy="417640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/>
          <p:cNvSpPr/>
          <p:nvPr/>
        </p:nvSpPr>
        <p:spPr>
          <a:xfrm>
            <a:off x="4010442" y="2173867"/>
            <a:ext cx="1415772" cy="4565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</a:rPr>
              <a:t>set as OOV</a:t>
            </a:r>
          </a:p>
        </p:txBody>
      </p:sp>
    </p:spTree>
    <p:extLst>
      <p:ext uri="{BB962C8B-B14F-4D97-AF65-F5344CB8AC3E}">
        <p14:creationId xmlns:p14="http://schemas.microsoft.com/office/powerpoint/2010/main" val="192039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9" grpId="0" animBg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609600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Decide on a min-support for creating embedding -&gt; set OOV </a:t>
            </a:r>
            <a:r>
              <a:rPr lang="en-US" dirty="0" smtClean="0"/>
              <a:t>threshold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09600" y="1736725"/>
            <a:ext cx="1397000" cy="310854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phone</a:t>
            </a:r>
          </a:p>
          <a:p>
            <a:r>
              <a:rPr lang="en-US" sz="1400" dirty="0" smtClean="0"/>
              <a:t>phone</a:t>
            </a:r>
          </a:p>
          <a:p>
            <a:r>
              <a:rPr lang="en-US" sz="1400" dirty="0" smtClean="0"/>
              <a:t>desktop</a:t>
            </a:r>
          </a:p>
          <a:p>
            <a:r>
              <a:rPr lang="en-US" sz="1400" dirty="0" smtClean="0"/>
              <a:t>phone</a:t>
            </a:r>
          </a:p>
          <a:p>
            <a:r>
              <a:rPr lang="en-US" sz="1400" dirty="0" smtClean="0"/>
              <a:t>smart-fridge</a:t>
            </a:r>
          </a:p>
          <a:p>
            <a:r>
              <a:rPr lang="en-US" sz="1400" dirty="0" smtClean="0"/>
              <a:t>phone</a:t>
            </a:r>
          </a:p>
          <a:p>
            <a:r>
              <a:rPr lang="en-US" sz="1400" dirty="0" smtClean="0"/>
              <a:t>desktop</a:t>
            </a:r>
          </a:p>
          <a:p>
            <a:r>
              <a:rPr lang="en-US" sz="1400" dirty="0" smtClean="0"/>
              <a:t>tablet</a:t>
            </a:r>
          </a:p>
          <a:p>
            <a:r>
              <a:rPr lang="en-US" sz="1400" dirty="0" smtClean="0"/>
              <a:t>tablet</a:t>
            </a:r>
          </a:p>
          <a:p>
            <a:r>
              <a:rPr lang="en-US" sz="1400" dirty="0" smtClean="0"/>
              <a:t>phone</a:t>
            </a:r>
          </a:p>
          <a:p>
            <a:r>
              <a:rPr lang="en-US" sz="1400" dirty="0" smtClean="0"/>
              <a:t>phone</a:t>
            </a:r>
          </a:p>
          <a:p>
            <a:r>
              <a:rPr lang="en-US" sz="1400" dirty="0" smtClean="0"/>
              <a:t>desktop</a:t>
            </a:r>
          </a:p>
          <a:p>
            <a:r>
              <a:rPr lang="en-US" sz="1400" dirty="0" smtClean="0"/>
              <a:t>tablet</a:t>
            </a:r>
          </a:p>
          <a:p>
            <a:r>
              <a:rPr lang="is-IS" sz="1400" dirty="0" smtClean="0"/>
              <a:t>…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590800" y="2574925"/>
            <a:ext cx="251460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phone		800</a:t>
            </a:r>
          </a:p>
          <a:p>
            <a:r>
              <a:rPr lang="en-US" sz="1400" dirty="0" smtClean="0"/>
              <a:t>desktop		350</a:t>
            </a:r>
          </a:p>
          <a:p>
            <a:r>
              <a:rPr lang="en-US" sz="1400" dirty="0" smtClean="0"/>
              <a:t>smart-fridge	2</a:t>
            </a:r>
          </a:p>
          <a:p>
            <a:r>
              <a:rPr lang="en-US" sz="1400" dirty="0" smtClean="0"/>
              <a:t>tablet		120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2249772"/>
            <a:ext cx="2514600" cy="30777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statistics</a:t>
            </a:r>
            <a:endParaRPr lang="en-US" sz="1400" dirty="0" smtClean="0"/>
          </a:p>
        </p:txBody>
      </p:sp>
      <p:sp>
        <p:nvSpPr>
          <p:cNvPr id="8" name="Striped Right Arrow 7"/>
          <p:cNvSpPr/>
          <p:nvPr/>
        </p:nvSpPr>
        <p:spPr>
          <a:xfrm>
            <a:off x="1599419" y="2267118"/>
            <a:ext cx="814361" cy="307807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5867400" y="2727325"/>
            <a:ext cx="153118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mtClean="0"/>
              <a:t>min-support?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5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1143000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Decide on a min-support for creating embedding -&gt; set OOV threshold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OOV injection? -&gt; randomly set values in training to OOV</a:t>
            </a:r>
          </a:p>
        </p:txBody>
      </p:sp>
    </p:spTree>
    <p:extLst>
      <p:ext uri="{BB962C8B-B14F-4D97-AF65-F5344CB8AC3E}">
        <p14:creationId xmlns:p14="http://schemas.microsoft.com/office/powerpoint/2010/main" val="139313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1734249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Decide on a min-support for creating embedding -&gt; set OOV threshold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OOV injection? -&gt; randomly set values in training to OOV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Map </a:t>
            </a:r>
            <a:r>
              <a:rPr lang="en-US" dirty="0" smtClean="0"/>
              <a:t>each categorical feature to an index (integer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" y="3413125"/>
            <a:ext cx="274320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phone		1</a:t>
            </a:r>
          </a:p>
          <a:p>
            <a:r>
              <a:rPr lang="en-US" sz="1400" dirty="0" smtClean="0"/>
              <a:t>desktop		2</a:t>
            </a:r>
          </a:p>
          <a:p>
            <a:r>
              <a:rPr lang="en-US" sz="1400" dirty="0" smtClean="0"/>
              <a:t>smart-fridge	0 (OOV)</a:t>
            </a:r>
          </a:p>
          <a:p>
            <a:r>
              <a:rPr lang="en-US" sz="1400" dirty="0" smtClean="0"/>
              <a:t>tablet		3</a:t>
            </a:r>
          </a:p>
        </p:txBody>
      </p:sp>
      <p:sp>
        <p:nvSpPr>
          <p:cNvPr id="5" name="Striped Right Arrow 4"/>
          <p:cNvSpPr/>
          <p:nvPr/>
        </p:nvSpPr>
        <p:spPr>
          <a:xfrm>
            <a:off x="1905000" y="3794125"/>
            <a:ext cx="470291" cy="249956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06508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1734249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Decide on a min-support for creating embedding -&gt; set OOV threshold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OOV injection? -&gt; randomly set values in training to OOV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each categorical feature to an index (integer)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Create a lookup table between an index and a </a:t>
            </a:r>
            <a:r>
              <a:rPr lang="en-US" dirty="0" smtClean="0"/>
              <a:t>vector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" y="3413125"/>
            <a:ext cx="274320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phone		1</a:t>
            </a:r>
          </a:p>
          <a:p>
            <a:r>
              <a:rPr lang="en-US" sz="1400" dirty="0" smtClean="0"/>
              <a:t>desktop		2</a:t>
            </a:r>
          </a:p>
          <a:p>
            <a:r>
              <a:rPr lang="en-US" sz="1400" dirty="0" smtClean="0"/>
              <a:t>smart-fridge	0 (OOV)</a:t>
            </a:r>
          </a:p>
          <a:p>
            <a:r>
              <a:rPr lang="en-US" sz="1400" dirty="0" smtClean="0"/>
              <a:t>tablet		3</a:t>
            </a:r>
          </a:p>
        </p:txBody>
      </p:sp>
      <p:sp>
        <p:nvSpPr>
          <p:cNvPr id="5" name="Striped Right Arrow 4"/>
          <p:cNvSpPr/>
          <p:nvPr/>
        </p:nvSpPr>
        <p:spPr>
          <a:xfrm>
            <a:off x="1905000" y="3794125"/>
            <a:ext cx="470291" cy="249956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53000" y="3025944"/>
          <a:ext cx="2362200" cy="14630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3700"/>
                <a:gridCol w="393700"/>
                <a:gridCol w="393700"/>
                <a:gridCol w="393700"/>
                <a:gridCol w="393700"/>
                <a:gridCol w="393700"/>
              </a:tblGrid>
              <a:tr h="282458"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4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3352800" y="3172723"/>
            <a:ext cx="1524000" cy="793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52800" y="3516645"/>
            <a:ext cx="1524000" cy="9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52800" y="3757464"/>
            <a:ext cx="1524000" cy="222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12886" y="4191680"/>
            <a:ext cx="1563914" cy="118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6019800" y="3434354"/>
            <a:ext cx="228600" cy="2362200"/>
          </a:xfrm>
          <a:prstGeom prst="leftBrace">
            <a:avLst>
              <a:gd name="adj1" fmla="val 68650"/>
              <a:gd name="adj2" fmla="val 4945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29200" y="4802718"/>
            <a:ext cx="220980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K-dim </a:t>
            </a:r>
            <a:r>
              <a:rPr lang="en-US" sz="1400" smtClean="0"/>
              <a:t>embedding vector</a:t>
            </a:r>
          </a:p>
        </p:txBody>
      </p:sp>
    </p:spTree>
    <p:extLst>
      <p:ext uri="{BB962C8B-B14F-4D97-AF65-F5344CB8AC3E}">
        <p14:creationId xmlns:p14="http://schemas.microsoft.com/office/powerpoint/2010/main" val="1622649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1734249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Decide on a min-support for creating embedding -&gt; set OOV threshold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OOV injection? -&gt; randomly set values in training to OOV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each categorical feature to an index (integer)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Create a lookup table between an index and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vector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Initialize vectors </a:t>
            </a:r>
            <a:r>
              <a:rPr lang="en-US" dirty="0" smtClean="0"/>
              <a:t>randomly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5800" y="3413125"/>
            <a:ext cx="2743200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smtClean="0"/>
              <a:t>phone		1</a:t>
            </a:r>
          </a:p>
          <a:p>
            <a:r>
              <a:rPr lang="en-US" sz="1400" dirty="0" smtClean="0"/>
              <a:t>desktop		2</a:t>
            </a:r>
          </a:p>
          <a:p>
            <a:r>
              <a:rPr lang="en-US" sz="1400" dirty="0" smtClean="0"/>
              <a:t>smart-fridge	0 (OOV)</a:t>
            </a:r>
          </a:p>
          <a:p>
            <a:r>
              <a:rPr lang="en-US" sz="1400" dirty="0" smtClean="0"/>
              <a:t>tablet		3</a:t>
            </a:r>
          </a:p>
        </p:txBody>
      </p:sp>
      <p:sp>
        <p:nvSpPr>
          <p:cNvPr id="5" name="Striped Right Arrow 4"/>
          <p:cNvSpPr/>
          <p:nvPr/>
        </p:nvSpPr>
        <p:spPr>
          <a:xfrm>
            <a:off x="1905000" y="3794125"/>
            <a:ext cx="470291" cy="249956"/>
          </a:xfrm>
          <a:prstGeom prst="stripedRightArrow">
            <a:avLst>
              <a:gd name="adj1" fmla="val 34615"/>
              <a:gd name="adj2" fmla="val 7307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953000" y="3025944"/>
          <a:ext cx="2362200" cy="140224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393700"/>
                <a:gridCol w="393700"/>
                <a:gridCol w="393700"/>
                <a:gridCol w="393700"/>
                <a:gridCol w="393700"/>
                <a:gridCol w="393700"/>
              </a:tblGrid>
              <a:tr h="350561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0.1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0.6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3.4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0.1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-1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-2</a:t>
                      </a:r>
                      <a:endParaRPr lang="en-US" sz="1000" b="0" dirty="0"/>
                    </a:p>
                  </a:txBody>
                  <a:tcPr/>
                </a:tc>
              </a:tr>
              <a:tr h="350561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2.6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 smtClean="0"/>
                        <a:t>-1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0.5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6.5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0.4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6.5</a:t>
                      </a:r>
                      <a:endParaRPr lang="en-US" sz="1000" b="0" dirty="0"/>
                    </a:p>
                  </a:txBody>
                  <a:tcPr/>
                </a:tc>
              </a:tr>
              <a:tr h="350561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2.2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0.9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3.9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1.5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-4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2.5</a:t>
                      </a:r>
                      <a:endParaRPr lang="en-US" sz="1000" b="0" dirty="0"/>
                    </a:p>
                  </a:txBody>
                  <a:tcPr/>
                </a:tc>
              </a:tr>
              <a:tr h="350561"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-3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-1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-2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1.7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 smtClean="0"/>
                        <a:t>1.2</a:t>
                      </a:r>
                      <a:endParaRPr lang="en-US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rtl="0" eaLnBrk="1" hangingPunct="1"/>
                      <a:r>
                        <a:rPr lang="en-US" sz="1000" b="0" dirty="0" smtClean="0"/>
                        <a:t>3</a:t>
                      </a:r>
                      <a:endParaRPr lang="en-US" sz="1000" b="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V="1">
            <a:off x="3352800" y="3172723"/>
            <a:ext cx="1524000" cy="793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52800" y="3516645"/>
            <a:ext cx="1524000" cy="93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52800" y="3757464"/>
            <a:ext cx="1524000" cy="222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12886" y="4191680"/>
            <a:ext cx="1563914" cy="1186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Left Brace 15"/>
          <p:cNvSpPr/>
          <p:nvPr/>
        </p:nvSpPr>
        <p:spPr>
          <a:xfrm rot="16200000">
            <a:off x="6019800" y="3434354"/>
            <a:ext cx="228600" cy="2362200"/>
          </a:xfrm>
          <a:prstGeom prst="leftBrace">
            <a:avLst>
              <a:gd name="adj1" fmla="val 68650"/>
              <a:gd name="adj2" fmla="val 49456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29200" y="4802718"/>
            <a:ext cx="2209800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K-dim </a:t>
            </a:r>
            <a:r>
              <a:rPr lang="en-US" sz="1400" smtClean="0"/>
              <a:t>embedding vector</a:t>
            </a:r>
          </a:p>
        </p:txBody>
      </p:sp>
      <p:sp>
        <p:nvSpPr>
          <p:cNvPr id="14" name="TextBox 13"/>
          <p:cNvSpPr txBox="1"/>
          <p:nvPr/>
        </p:nvSpPr>
        <p:spPr>
          <a:xfrm rot="20417046">
            <a:off x="6311640" y="3702146"/>
            <a:ext cx="2624615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57175" indent="-257175" algn="ctr" defTabSz="685800">
              <a:defRPr/>
            </a:pPr>
            <a:r>
              <a:rPr lang="en-US" sz="2400" b="1" dirty="0" smtClean="0"/>
              <a:t>Good Embedding?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317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2912155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Decide on a min-support for creating embedding -&gt; set OOV threshold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OOV injection? -&gt; randomly set values in training to OOV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each categorical feature to an index (integer)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Create a lookup table between an index and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vector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Initialize vectors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randomly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r>
              <a:rPr lang="en-US" u="sng" dirty="0">
                <a:solidFill>
                  <a:srgbClr val="FFFF00"/>
                </a:solidFill>
              </a:rPr>
              <a:t>Use the embedding to calculate some cost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22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smtClean="0"/>
              <a:t>Creating </a:t>
            </a:r>
            <a:r>
              <a:rPr lang="en-US" dirty="0" err="1" smtClean="0"/>
              <a:t>Embeddings</a:t>
            </a:r>
            <a:r>
              <a:rPr lang="en-US" dirty="0" smtClean="0"/>
              <a:t> step-by-step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81000" y="1279525"/>
            <a:ext cx="8382000" cy="3505200"/>
          </a:xfrm>
        </p:spPr>
        <p:txBody>
          <a:bodyPr/>
          <a:lstStyle/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Decide on a min-support for creating embedding -&gt; set OOV threshold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OOV injection? -&gt; randomly set values in training to OOV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Map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each categorical feature to an index (integer)</a:t>
            </a:r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Create a lookup table between an index and a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vector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Initialize vectors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randomly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r>
              <a:rPr lang="en-US" u="sng" dirty="0">
                <a:solidFill>
                  <a:schemeClr val="accent3">
                    <a:lumMod val="75000"/>
                  </a:schemeClr>
                </a:solidFill>
              </a:rPr>
              <a:t>Use the embedding to calculate some </a:t>
            </a:r>
            <a:r>
              <a:rPr lang="en-US" u="sng" dirty="0" smtClean="0">
                <a:solidFill>
                  <a:schemeClr val="accent3">
                    <a:lumMod val="75000"/>
                  </a:schemeClr>
                </a:solidFill>
              </a:rPr>
              <a:t>cost</a:t>
            </a: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Optimization: Gradient descent (back propagate) to learn the </a:t>
            </a:r>
            <a:r>
              <a:rPr lang="en-US" dirty="0" err="1" smtClean="0"/>
              <a:t>embeddings</a:t>
            </a:r>
            <a:endParaRPr lang="en-US" u="sng" dirty="0">
              <a:solidFill>
                <a:srgbClr val="FFFF00"/>
              </a:solidFill>
            </a:endParaRPr>
          </a:p>
          <a:p>
            <a:pPr marL="342900" indent="-342900" algn="l" rtl="0">
              <a:lnSpc>
                <a:spcPct val="15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 algn="l" rtl="0" eaLnBrk="1" hangingPunct="1">
              <a:lnSpc>
                <a:spcPct val="150000"/>
              </a:lnSpc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326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12925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 smtClean="0"/>
              <a:t>How can we use </a:t>
            </a:r>
            <a:r>
              <a:rPr lang="en-US" dirty="0" err="1" smtClean="0"/>
              <a:t>Embeddings</a:t>
            </a:r>
            <a:r>
              <a:rPr lang="en-US" dirty="0" smtClean="0"/>
              <a:t> </a:t>
            </a:r>
            <a:r>
              <a:rPr lang="en-US" dirty="0" smtClean="0"/>
              <a:t>in a model?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28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7526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 smtClean="0"/>
              <a:t>How can we learn </a:t>
            </a:r>
            <a:r>
              <a:rPr lang="en-US" dirty="0" err="1" smtClean="0"/>
              <a:t>embeddings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1955" y="1327766"/>
            <a:ext cx="3333135" cy="942359"/>
          </a:xfrm>
        </p:spPr>
        <p:txBody>
          <a:bodyPr/>
          <a:lstStyle/>
          <a:p>
            <a:pPr marL="342900" indent="-342900" algn="l" rtl="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”Simple” regression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238750" y="1279525"/>
            <a:ext cx="457200" cy="1371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314950" y="1394637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314950" y="18129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14950" y="22701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257800" y="3489325"/>
            <a:ext cx="457200" cy="1371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34000" y="3604437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34000" y="40227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334000" y="44799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5334000" y="2509671"/>
            <a:ext cx="266700" cy="1151129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is-IS" sz="2000" kern="0" dirty="0" smtClean="0"/>
              <a:t>.</a:t>
            </a:r>
          </a:p>
          <a:p>
            <a:pPr algn="l" rtl="0"/>
            <a:r>
              <a:rPr lang="is-IS" sz="2000" kern="0" dirty="0" smtClean="0"/>
              <a:t>.</a:t>
            </a:r>
          </a:p>
          <a:p>
            <a:pPr algn="l" rtl="0"/>
            <a:r>
              <a:rPr lang="is-IS" sz="2000" kern="0" dirty="0"/>
              <a:t>.</a:t>
            </a:r>
            <a:endParaRPr lang="en-US" sz="2000" kern="0" dirty="0"/>
          </a:p>
        </p:txBody>
      </p:sp>
      <p:sp>
        <p:nvSpPr>
          <p:cNvPr id="15" name="Cross 14"/>
          <p:cNvSpPr/>
          <p:nvPr/>
        </p:nvSpPr>
        <p:spPr>
          <a:xfrm rot="2732023">
            <a:off x="5800300" y="2736902"/>
            <a:ext cx="749946" cy="705334"/>
          </a:xfrm>
          <a:prstGeom prst="plus">
            <a:avLst>
              <a:gd name="adj" fmla="val 425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629401" y="2854402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W</a:t>
            </a:r>
            <a:r>
              <a:rPr lang="en-US" sz="2400" b="1" baseline="-25000" dirty="0" smtClean="0">
                <a:solidFill>
                  <a:srgbClr val="FFFF00"/>
                </a:solidFill>
              </a:rPr>
              <a:t>nX1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1" name="Left Brace 20"/>
          <p:cNvSpPr/>
          <p:nvPr/>
        </p:nvSpPr>
        <p:spPr>
          <a:xfrm>
            <a:off x="4639596" y="1349914"/>
            <a:ext cx="533400" cy="125648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77380" y="1786801"/>
            <a:ext cx="1459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st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>
            <a:off x="4648200" y="3565525"/>
            <a:ext cx="533400" cy="125648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385984" y="4002412"/>
            <a:ext cx="1459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K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th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7403692" y="2761457"/>
            <a:ext cx="585017" cy="647553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200" kern="0" smtClean="0"/>
              <a:t>=</a:t>
            </a:r>
            <a:endParaRPr lang="en-US" sz="3200" kern="0" dirty="0" smtClean="0"/>
          </a:p>
        </p:txBody>
      </p:sp>
      <p:sp>
        <p:nvSpPr>
          <p:cNvPr id="26" name="Oval 25"/>
          <p:cNvSpPr/>
          <p:nvPr/>
        </p:nvSpPr>
        <p:spPr>
          <a:xfrm>
            <a:off x="7988709" y="2932833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842455" y="3232049"/>
            <a:ext cx="5973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ctr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19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5638" y="1317863"/>
            <a:ext cx="9132725" cy="3920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pc="-41" dirty="0">
                <a:solidFill>
                  <a:srgbClr val="2C3959"/>
                </a:solidFill>
              </a:rPr>
              <a:t>Exclusive Partnerships With Thousands of Top Sites</a:t>
            </a:r>
            <a:endParaRPr lang="en-US" dirty="0">
              <a:solidFill>
                <a:srgbClr val="2C3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C3959">
                    <a:alpha val="50000"/>
                  </a:srgbClr>
                </a:solidFill>
              </a:rPr>
              <a:t>WORKING WITH TABOOLA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82309" y="2388633"/>
            <a:ext cx="1876520" cy="1967104"/>
            <a:chOff x="288008" y="2724292"/>
            <a:chExt cx="3006593" cy="31517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760" y="2793528"/>
              <a:ext cx="795477" cy="34364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91958" y="2724292"/>
              <a:ext cx="1246853" cy="4821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7447" y="4471876"/>
              <a:ext cx="826171" cy="5507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07806" y="5286928"/>
              <a:ext cx="785454" cy="5890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008" y="3699725"/>
              <a:ext cx="1404355" cy="29862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1680" y="3728254"/>
              <a:ext cx="1292921" cy="2415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9734" y="5320343"/>
              <a:ext cx="540364" cy="52226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015" y="4563092"/>
              <a:ext cx="1240340" cy="368349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149898" y="1749614"/>
            <a:ext cx="2031325" cy="27687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99" dirty="0">
                <a:solidFill>
                  <a:srgbClr val="2C3959"/>
                </a:solidFill>
                <a:latin typeface="Arial" charset="0"/>
                <a:ea typeface="Arial" charset="0"/>
                <a:cs typeface="Arial" charset="0"/>
              </a:rPr>
              <a:t>News | Business |  Finance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46622" y="1748372"/>
            <a:ext cx="1829347" cy="276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dirty="0">
                <a:solidFill>
                  <a:srgbClr val="2C3959"/>
                </a:solidFill>
                <a:latin typeface="Arial" charset="0"/>
                <a:ea typeface="Arial" charset="0"/>
                <a:cs typeface="Arial" charset="0"/>
              </a:rPr>
              <a:t>Entertainment | Lifestyle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441031" y="2479475"/>
            <a:ext cx="2082213" cy="1908779"/>
            <a:chOff x="4436084" y="2791477"/>
            <a:chExt cx="3336158" cy="305827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67407" y="3632445"/>
              <a:ext cx="703511" cy="43318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6422" y="5313581"/>
              <a:ext cx="402007" cy="53578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36084" y="2802685"/>
              <a:ext cx="1539068" cy="3253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76533" y="3676724"/>
              <a:ext cx="1321675" cy="34462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7585" y="4574952"/>
              <a:ext cx="1148766" cy="344629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21577" y="4520020"/>
              <a:ext cx="1254257" cy="45449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13063" y="5313191"/>
              <a:ext cx="471283" cy="536565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25171" y="2791477"/>
              <a:ext cx="1447071" cy="347746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952530" y="2388633"/>
            <a:ext cx="1794830" cy="1897541"/>
            <a:chOff x="8935496" y="2740953"/>
            <a:chExt cx="2875706" cy="3040271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90979" y="3506218"/>
              <a:ext cx="1023961" cy="685641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8254" y="3770174"/>
              <a:ext cx="1075424" cy="15772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5496" y="4646811"/>
              <a:ext cx="1332754" cy="20091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5496" y="2861633"/>
              <a:ext cx="1133522" cy="20743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15221" y="2740953"/>
              <a:ext cx="1495981" cy="44879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35496" y="5441865"/>
              <a:ext cx="1318890" cy="27921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1982" y="4572472"/>
              <a:ext cx="1092108" cy="48181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38779" y="5381723"/>
              <a:ext cx="875311" cy="399501"/>
            </a:xfrm>
            <a:prstGeom prst="rect">
              <a:avLst/>
            </a:prstGeom>
          </p:spPr>
        </p:pic>
      </p:grpSp>
      <p:sp>
        <p:nvSpPr>
          <p:cNvPr id="43" name="TextBox 42"/>
          <p:cNvSpPr txBox="1"/>
          <p:nvPr/>
        </p:nvSpPr>
        <p:spPr>
          <a:xfrm>
            <a:off x="5537221" y="1771295"/>
            <a:ext cx="526106" cy="276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dirty="0">
                <a:solidFill>
                  <a:prstClr val="black">
                    <a:lumMod val="65000"/>
                    <a:lumOff val="35000"/>
                  </a:prstClr>
                </a:solidFill>
                <a:latin typeface="Arial" charset="0"/>
                <a:ea typeface="Arial" charset="0"/>
                <a:cs typeface="Arial" charset="0"/>
              </a:rPr>
              <a:t>Tech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2288819" y="1501425"/>
            <a:ext cx="0" cy="29695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724212" y="1501425"/>
            <a:ext cx="0" cy="29695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92348" y="1737759"/>
            <a:ext cx="1156086" cy="276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dirty="0">
                <a:solidFill>
                  <a:prstClr val="black">
                    <a:lumMod val="65000"/>
                    <a:lumOff val="35000"/>
                  </a:prstClr>
                </a:solidFill>
                <a:latin typeface="Arial" charset="0"/>
                <a:ea typeface="Arial" charset="0"/>
                <a:cs typeface="Arial" charset="0"/>
              </a:rPr>
              <a:t>Apps</a:t>
            </a:r>
            <a:r>
              <a:rPr lang="en-US" sz="1199" dirty="0">
                <a:solidFill>
                  <a:srgbClr val="2C3959"/>
                </a:solidFill>
                <a:latin typeface="Arial" charset="0"/>
                <a:ea typeface="Arial" charset="0"/>
                <a:cs typeface="Arial" charset="0"/>
              </a:rPr>
              <a:t> | Games</a:t>
            </a:r>
            <a:endParaRPr lang="en-US" sz="1199" dirty="0">
              <a:solidFill>
                <a:prstClr val="black">
                  <a:lumMod val="65000"/>
                  <a:lumOff val="35000"/>
                </a:prst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48278" y="2969671"/>
            <a:ext cx="336135" cy="336135"/>
          </a:xfrm>
          <a:prstGeom prst="rect">
            <a:avLst/>
          </a:prstGeom>
        </p:spPr>
      </p:pic>
      <p:pic>
        <p:nvPicPr>
          <p:cNvPr id="55" name="Picture 2" descr="https://lh6.googleusercontent.com/HzCuxKytgTqm2cBlGn9P9j-O6GzIU__ZTSvQ2OChEHX_Zk5f3jGQPBIvXCDZqi2zEQ4Kwdg_nDX6MC9wNSvy4YepGTAJ75RdYq1lM7W0bSpOcRY8mT-s3tuH_EPG-8IFKHa8-W82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069" y="3516897"/>
            <a:ext cx="626040" cy="28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574077" y="2346607"/>
            <a:ext cx="319013" cy="31901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451554" y="2346608"/>
            <a:ext cx="374659" cy="379079"/>
          </a:xfrm>
          <a:prstGeom prst="round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473061" y="2969671"/>
            <a:ext cx="374659" cy="3718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222438" y="4017939"/>
            <a:ext cx="997667" cy="536468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159606" y="1508072"/>
            <a:ext cx="0" cy="29695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863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7526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 smtClean="0"/>
              <a:t>How can we learn </a:t>
            </a:r>
            <a:r>
              <a:rPr lang="en-US" dirty="0" err="1" smtClean="0"/>
              <a:t>embeddings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1955" y="1327766"/>
            <a:ext cx="3333135" cy="942359"/>
          </a:xfrm>
        </p:spPr>
        <p:txBody>
          <a:bodyPr/>
          <a:lstStyle/>
          <a:p>
            <a:pPr marL="342900" indent="-342900" algn="l" rtl="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”Simple” regression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623006" y="1279525"/>
            <a:ext cx="457200" cy="1371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9206" y="1394637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699206" y="18129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699206" y="22701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2056" y="3489325"/>
            <a:ext cx="457200" cy="13716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18256" y="3604437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718256" y="40227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18256" y="4479925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4718256" y="2509671"/>
            <a:ext cx="266700" cy="1151129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is-IS" sz="2000" kern="0" dirty="0" smtClean="0"/>
              <a:t>.</a:t>
            </a:r>
          </a:p>
          <a:p>
            <a:pPr algn="l" rtl="0"/>
            <a:r>
              <a:rPr lang="is-IS" sz="2000" kern="0" dirty="0" smtClean="0"/>
              <a:t>.</a:t>
            </a:r>
          </a:p>
          <a:p>
            <a:pPr algn="l" rtl="0"/>
            <a:r>
              <a:rPr lang="is-IS" sz="2000" kern="0" dirty="0"/>
              <a:t>.</a:t>
            </a:r>
            <a:endParaRPr lang="en-US" sz="2000" kern="0" dirty="0"/>
          </a:p>
        </p:txBody>
      </p:sp>
      <p:sp>
        <p:nvSpPr>
          <p:cNvPr id="15" name="Cross 14"/>
          <p:cNvSpPr/>
          <p:nvPr/>
        </p:nvSpPr>
        <p:spPr>
          <a:xfrm rot="2732023">
            <a:off x="6482413" y="2736902"/>
            <a:ext cx="749946" cy="705334"/>
          </a:xfrm>
          <a:prstGeom prst="plus">
            <a:avLst>
              <a:gd name="adj" fmla="val 425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181236" y="2854402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W</a:t>
            </a:r>
            <a:r>
              <a:rPr lang="en-US" sz="2400" b="1" baseline="-25000" dirty="0" smtClean="0">
                <a:solidFill>
                  <a:srgbClr val="FFFF00"/>
                </a:solidFill>
              </a:rPr>
              <a:t>mX1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1" name="Left Brace 20"/>
          <p:cNvSpPr/>
          <p:nvPr/>
        </p:nvSpPr>
        <p:spPr>
          <a:xfrm>
            <a:off x="4023852" y="1349914"/>
            <a:ext cx="533400" cy="125648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61636" y="1786801"/>
            <a:ext cx="1459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st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3" name="Left Brace 22"/>
          <p:cNvSpPr/>
          <p:nvPr/>
        </p:nvSpPr>
        <p:spPr>
          <a:xfrm>
            <a:off x="4032456" y="3565525"/>
            <a:ext cx="533400" cy="1256488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770240" y="4002412"/>
            <a:ext cx="145978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K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th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5" name="Text Placeholder 2"/>
          <p:cNvSpPr txBox="1">
            <a:spLocks/>
          </p:cNvSpPr>
          <p:nvPr/>
        </p:nvSpPr>
        <p:spPr>
          <a:xfrm>
            <a:off x="7879328" y="2761457"/>
            <a:ext cx="585017" cy="647553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sz="3200" kern="0" smtClean="0"/>
              <a:t>=</a:t>
            </a:r>
            <a:endParaRPr lang="en-US" sz="3200" kern="0" dirty="0" smtClean="0"/>
          </a:p>
        </p:txBody>
      </p:sp>
      <p:sp>
        <p:nvSpPr>
          <p:cNvPr id="26" name="Oval 25"/>
          <p:cNvSpPr/>
          <p:nvPr/>
        </p:nvSpPr>
        <p:spPr>
          <a:xfrm>
            <a:off x="8464345" y="2932833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318091" y="3232049"/>
            <a:ext cx="5973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ctr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28" name="Cross 27"/>
          <p:cNvSpPr/>
          <p:nvPr/>
        </p:nvSpPr>
        <p:spPr>
          <a:xfrm rot="2732023">
            <a:off x="5083161" y="2734460"/>
            <a:ext cx="749946" cy="705334"/>
          </a:xfrm>
          <a:prstGeom prst="plus">
            <a:avLst>
              <a:gd name="adj" fmla="val 425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33436" y="2851960"/>
            <a:ext cx="1066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FF00"/>
                </a:solidFill>
              </a:rPr>
              <a:t>W</a:t>
            </a:r>
            <a:r>
              <a:rPr lang="en-US" sz="2400" b="1" baseline="-25000" dirty="0" err="1" smtClean="0">
                <a:solidFill>
                  <a:srgbClr val="FFFF00"/>
                </a:solidFill>
              </a:rPr>
              <a:t>nXm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327232" y="2017810"/>
            <a:ext cx="2512756" cy="942359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charset="0"/>
              <a:buChar char="•"/>
            </a:pPr>
            <a:r>
              <a:rPr lang="en-US" kern="0" dirty="0" smtClean="0"/>
              <a:t>Adding “hidden” layer</a:t>
            </a:r>
          </a:p>
        </p:txBody>
      </p:sp>
    </p:spTree>
    <p:extLst>
      <p:ext uri="{BB962C8B-B14F-4D97-AF65-F5344CB8AC3E}">
        <p14:creationId xmlns:p14="http://schemas.microsoft.com/office/powerpoint/2010/main" val="104001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7526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 smtClean="0"/>
              <a:t>How can we learn </a:t>
            </a:r>
            <a:r>
              <a:rPr lang="en-US" dirty="0" err="1" smtClean="0"/>
              <a:t>embeddings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31955" y="1327766"/>
            <a:ext cx="3333135" cy="1323359"/>
          </a:xfrm>
        </p:spPr>
        <p:txBody>
          <a:bodyPr/>
          <a:lstStyle/>
          <a:p>
            <a:pPr marL="342900" indent="-342900" algn="l" rtl="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b="0" dirty="0" smtClean="0"/>
              <a:t>”Simple” regression</a:t>
            </a:r>
          </a:p>
          <a:p>
            <a:pPr marL="342900" indent="-342900" algn="l" rtl="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Matrix factorization</a:t>
            </a:r>
          </a:p>
        </p:txBody>
      </p:sp>
      <p:sp>
        <p:nvSpPr>
          <p:cNvPr id="15" name="Cross 14"/>
          <p:cNvSpPr/>
          <p:nvPr/>
        </p:nvSpPr>
        <p:spPr>
          <a:xfrm rot="2732023">
            <a:off x="4635176" y="1994530"/>
            <a:ext cx="749946" cy="705334"/>
          </a:xfrm>
          <a:prstGeom prst="plus">
            <a:avLst>
              <a:gd name="adj" fmla="val 425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43000" y="4438211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st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USER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37632" y="2243671"/>
            <a:ext cx="1041400" cy="3340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11950" y="2236924"/>
            <a:ext cx="1041400" cy="3340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28949" y="4438211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K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th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USER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54496" y="4427674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st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Item </a:t>
            </a:r>
            <a:r>
              <a:rPr lang="en-US" sz="1600" b="1" dirty="0" smtClean="0">
                <a:solidFill>
                  <a:srgbClr val="FFFF00"/>
                </a:solidFill>
              </a:rPr>
              <a:t>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39000" y="4403725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K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th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Item </a:t>
            </a:r>
            <a:r>
              <a:rPr lang="en-US" sz="1600" b="1" dirty="0" smtClean="0">
                <a:solidFill>
                  <a:srgbClr val="FFFF00"/>
                </a:solidFill>
              </a:rPr>
              <a:t>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705100" y="1556866"/>
            <a:ext cx="533400" cy="332474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e 29"/>
          <p:cNvSpPr/>
          <p:nvPr/>
        </p:nvSpPr>
        <p:spPr>
          <a:xfrm rot="5400000">
            <a:off x="6952482" y="1540700"/>
            <a:ext cx="533400" cy="3324740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773748" y="2607822"/>
            <a:ext cx="27220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USER_EMBEDDING</a:t>
            </a:r>
            <a:r>
              <a:rPr lang="en-US" b="1" baseline="-25000" dirty="0" smtClean="0">
                <a:solidFill>
                  <a:srgbClr val="FFFF00"/>
                </a:solidFill>
              </a:rPr>
              <a:t>nX1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88549" y="2662793"/>
            <a:ext cx="27220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ITEM_EMBEDDING</a:t>
            </a:r>
            <a:r>
              <a:rPr lang="en-US" b="1" baseline="-25000" dirty="0" smtClean="0">
                <a:solidFill>
                  <a:srgbClr val="FFFF00"/>
                </a:solidFill>
              </a:rPr>
              <a:t>nX1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57749" y="1232118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11495" y="1531334"/>
            <a:ext cx="5973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ctr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89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99" y="-1525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 smtClean="0"/>
              <a:t>How can we learn </a:t>
            </a:r>
            <a:r>
              <a:rPr lang="en-US" dirty="0" err="1" smtClean="0"/>
              <a:t>embeddings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521120"/>
            <a:ext cx="3333135" cy="1323359"/>
          </a:xfrm>
        </p:spPr>
        <p:txBody>
          <a:bodyPr/>
          <a:lstStyle/>
          <a:p>
            <a:pPr marL="342900" indent="-342900" algn="l" rtl="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b="0" dirty="0" smtClean="0"/>
              <a:t>”Simple” regression</a:t>
            </a:r>
          </a:p>
          <a:p>
            <a:pPr marL="342900" indent="-342900" algn="l" rtl="0" eaLnBrk="1" hangingPunct="1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Matrix factorization</a:t>
            </a:r>
          </a:p>
        </p:txBody>
      </p:sp>
      <p:sp>
        <p:nvSpPr>
          <p:cNvPr id="15" name="Cross 14"/>
          <p:cNvSpPr/>
          <p:nvPr/>
        </p:nvSpPr>
        <p:spPr>
          <a:xfrm rot="2732023">
            <a:off x="4635177" y="1326614"/>
            <a:ext cx="749946" cy="705334"/>
          </a:xfrm>
          <a:prstGeom prst="plus">
            <a:avLst>
              <a:gd name="adj" fmla="val 4255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43000" y="4438211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st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USER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437632" y="2243671"/>
            <a:ext cx="1041400" cy="3340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711950" y="2236924"/>
            <a:ext cx="1041400" cy="33401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28949" y="4438211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K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th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USER</a:t>
            </a:r>
            <a:r>
              <a:rPr lang="en-US" sz="1600" b="1" dirty="0" smtClean="0">
                <a:solidFill>
                  <a:srgbClr val="FFFF00"/>
                </a:solidFill>
              </a:rPr>
              <a:t> 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54496" y="4427674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st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Item </a:t>
            </a:r>
            <a:r>
              <a:rPr lang="en-US" sz="1600" b="1" dirty="0" smtClean="0">
                <a:solidFill>
                  <a:srgbClr val="FFFF00"/>
                </a:solidFill>
              </a:rPr>
              <a:t>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39000" y="4403725"/>
            <a:ext cx="182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K</a:t>
            </a:r>
            <a:r>
              <a:rPr lang="en-US" sz="1600" b="1" baseline="30000" dirty="0" smtClean="0">
                <a:solidFill>
                  <a:srgbClr val="FFFF00"/>
                </a:solidFill>
              </a:rPr>
              <a:t>th</a:t>
            </a:r>
            <a:r>
              <a:rPr lang="en-US" sz="1600" b="1" dirty="0" smtClean="0">
                <a:solidFill>
                  <a:srgbClr val="FFFF00"/>
                </a:solidFill>
              </a:rPr>
              <a:t> </a:t>
            </a:r>
            <a:r>
              <a:rPr lang="en-US" sz="1600" b="1" i="1" dirty="0" smtClean="0">
                <a:solidFill>
                  <a:srgbClr val="FFFF00"/>
                </a:solidFill>
              </a:rPr>
              <a:t>Item </a:t>
            </a:r>
            <a:r>
              <a:rPr lang="en-US" sz="1600" b="1" dirty="0" smtClean="0">
                <a:solidFill>
                  <a:srgbClr val="FFFF00"/>
                </a:solidFill>
              </a:rPr>
              <a:t>feature embedding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5400000">
            <a:off x="2705100" y="1391306"/>
            <a:ext cx="533400" cy="156364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817144" y="1528141"/>
            <a:ext cx="27220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USER_EMBEDDING</a:t>
            </a:r>
            <a:r>
              <a:rPr lang="en-US" b="1" baseline="-25000" dirty="0" smtClean="0">
                <a:solidFill>
                  <a:srgbClr val="FFFF00"/>
                </a:solidFill>
              </a:rPr>
              <a:t>nX1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46057" y="1485031"/>
            <a:ext cx="27220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ITEM_EMBEDDING</a:t>
            </a:r>
            <a:r>
              <a:rPr lang="en-US" b="1" baseline="-25000" dirty="0" smtClean="0">
                <a:solidFill>
                  <a:srgbClr val="FFFF00"/>
                </a:solidFill>
              </a:rPr>
              <a:t>nX1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4857750" y="564202"/>
            <a:ext cx="304800" cy="30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711496" y="863418"/>
            <a:ext cx="59730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smtClean="0">
                <a:solidFill>
                  <a:srgbClr val="FFFF00"/>
                </a:solidFill>
              </a:rPr>
              <a:t>ctr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4" name="Trapezoid 3"/>
          <p:cNvSpPr/>
          <p:nvPr/>
        </p:nvSpPr>
        <p:spPr>
          <a:xfrm>
            <a:off x="1544483" y="2456442"/>
            <a:ext cx="2854634" cy="927623"/>
          </a:xfrm>
          <a:prstGeom prst="trapezoid">
            <a:avLst>
              <a:gd name="adj" fmla="val 827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130705" y="2788966"/>
            <a:ext cx="175549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</a:rPr>
              <a:t>hidden layers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6840383" y="1374002"/>
            <a:ext cx="533400" cy="1563646"/>
          </a:xfrm>
          <a:prstGeom prst="lef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5679766" y="2439138"/>
            <a:ext cx="2854634" cy="927623"/>
          </a:xfrm>
          <a:prstGeom prst="trapezoid">
            <a:avLst>
              <a:gd name="adj" fmla="val 82785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265988" y="2771662"/>
            <a:ext cx="173501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FFFF00"/>
                </a:solidFill>
              </a:rPr>
              <a:t>hidden layers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4" name="Text Placeholder 2"/>
          <p:cNvSpPr txBox="1">
            <a:spLocks/>
          </p:cNvSpPr>
          <p:nvPr/>
        </p:nvSpPr>
        <p:spPr>
          <a:xfrm>
            <a:off x="31904" y="1789797"/>
            <a:ext cx="2512756" cy="942359"/>
          </a:xfrm>
          <a:prstGeom prst="rect">
            <a:avLst/>
          </a:prstGeom>
        </p:spPr>
        <p:txBody>
          <a:bodyPr/>
          <a:lstStyle>
            <a:lvl1pPr marL="0" indent="0" eaLnBrk="1" hangingPunct="1">
              <a:lnSpc>
                <a:spcPct val="100000"/>
              </a:lnSpc>
              <a:buFont typeface="Arial" charset="0"/>
              <a:buNone/>
              <a:defRPr sz="1800" b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228600" indent="-228600" eaLnBrk="1" hangingPunct="1">
              <a:lnSpc>
                <a:spcPct val="100000"/>
              </a:lnSpc>
              <a:buFont typeface="Arial" charset="0"/>
              <a:buChar char="•"/>
              <a:defRPr sz="16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457200" indent="-228600" eaLnBrk="1" hangingPunct="1">
              <a:lnSpc>
                <a:spcPct val="100000"/>
              </a:lnSpc>
              <a:buFont typeface="Arial" panose="020B0604020202020204" pitchFamily="34" charset="0"/>
              <a:buChar char="–"/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57350" indent="-285750" eaLnBrk="1" hangingPunct="1">
              <a:lnSpc>
                <a:spcPct val="150000"/>
              </a:lnSpc>
              <a:buFont typeface="Arial" charset="0"/>
              <a:buChar char="•"/>
              <a:defRPr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eaLnBrk="1" hangingPunct="1"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6000" eaLnBrk="1" hangingPunct="1">
              <a:defRPr>
                <a:latin typeface="+mn-lt"/>
                <a:ea typeface="+mn-ea"/>
                <a:cs typeface="+mn-cs"/>
              </a:defRPr>
            </a:lvl6pPr>
            <a:lvl7pPr marL="2743200" eaLnBrk="1" hangingPunct="1">
              <a:defRPr>
                <a:latin typeface="+mn-lt"/>
                <a:ea typeface="+mn-ea"/>
                <a:cs typeface="+mn-cs"/>
              </a:defRPr>
            </a:lvl7pPr>
            <a:lvl8pPr marL="3200400" eaLnBrk="1" hangingPunct="1">
              <a:defRPr>
                <a:latin typeface="+mn-lt"/>
                <a:ea typeface="+mn-ea"/>
                <a:cs typeface="+mn-cs"/>
              </a:defRPr>
            </a:lvl8pPr>
            <a:lvl9pPr marL="3657600" eaLnBrk="1" hangingPunct="1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rtl="0">
              <a:buFont typeface="Arial" charset="0"/>
              <a:buChar char="•"/>
            </a:pPr>
            <a:r>
              <a:rPr lang="en-US" kern="0" dirty="0" smtClean="0"/>
              <a:t>Adding “hidden” layer</a:t>
            </a:r>
          </a:p>
        </p:txBody>
      </p:sp>
    </p:spTree>
    <p:extLst>
      <p:ext uri="{BB962C8B-B14F-4D97-AF65-F5344CB8AC3E}">
        <p14:creationId xmlns:p14="http://schemas.microsoft.com/office/powerpoint/2010/main" val="1498924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91570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 smtClean="0"/>
              <a:t>Extras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28598" y="746125"/>
            <a:ext cx="8839202" cy="1676400"/>
          </a:xfrm>
        </p:spPr>
        <p:txBody>
          <a:bodyPr/>
          <a:lstStyle/>
          <a:p>
            <a:pPr marL="285750" indent="-285750" algn="l" rtl="0">
              <a:buFont typeface="Arial" charset="0"/>
              <a:buChar char="•"/>
            </a:pPr>
            <a:r>
              <a:rPr lang="en-US" sz="2000" dirty="0">
                <a:solidFill>
                  <a:srgbClr val="FFFF00"/>
                </a:solidFill>
              </a:rPr>
              <a:t>Multiple-Category</a:t>
            </a:r>
            <a:r>
              <a:rPr lang="en-US" sz="2000" b="0" dirty="0"/>
              <a:t> Categorical </a:t>
            </a:r>
            <a:r>
              <a:rPr lang="en-US" sz="2000" b="0" dirty="0" smtClean="0"/>
              <a:t>features:</a:t>
            </a:r>
          </a:p>
          <a:p>
            <a:pPr marL="514350" lvl="1" indent="-285750" algn="l" rtl="0"/>
            <a:r>
              <a:rPr lang="en-US" sz="2000" dirty="0"/>
              <a:t>Such as:</a:t>
            </a:r>
          </a:p>
          <a:p>
            <a:pPr marL="742950" lvl="2" indent="-285750" algn="l" rtl="0"/>
            <a:r>
              <a:rPr lang="en-US" sz="2000" dirty="0" smtClean="0"/>
              <a:t>User most visited sites</a:t>
            </a:r>
            <a:endParaRPr lang="en-US" sz="2000" dirty="0"/>
          </a:p>
          <a:p>
            <a:pPr marL="742950" lvl="2" indent="-285750" algn="l" rtl="0"/>
            <a:r>
              <a:rPr lang="en-US" sz="2000" dirty="0"/>
              <a:t>page-category </a:t>
            </a:r>
            <a:r>
              <a:rPr lang="en-US" sz="2000" dirty="0" smtClean="0"/>
              <a:t>(</a:t>
            </a:r>
            <a:r>
              <a:rPr lang="en-US" sz="2000" dirty="0" err="1" smtClean="0"/>
              <a:t>tech+fashion</a:t>
            </a:r>
            <a:r>
              <a:rPr lang="en-US" sz="2000" dirty="0" smtClean="0"/>
              <a:t>, </a:t>
            </a:r>
            <a:r>
              <a:rPr lang="en-US" sz="2000" dirty="0" err="1" smtClean="0"/>
              <a:t>gossip+fashion+celebs</a:t>
            </a:r>
            <a:r>
              <a:rPr lang="en-US" sz="2000" dirty="0" smtClean="0"/>
              <a:t>, </a:t>
            </a:r>
            <a:r>
              <a:rPr lang="en-US" sz="2000" dirty="0" err="1" smtClean="0"/>
              <a:t>politics+celebs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514350" lvl="1" indent="-285750" algn="l" rtl="0"/>
            <a:endParaRPr lang="en-US" sz="2000" dirty="0" smtClean="0"/>
          </a:p>
          <a:p>
            <a:pPr marL="514350" lvl="1" indent="-285750" algn="l" rtl="0"/>
            <a:r>
              <a:rPr lang="en-US" sz="2000" dirty="0" smtClean="0"/>
              <a:t>How </a:t>
            </a:r>
            <a:r>
              <a:rPr lang="en-US" sz="2000" dirty="0"/>
              <a:t>should we represent them</a:t>
            </a:r>
            <a:r>
              <a:rPr lang="en-US" sz="2000" dirty="0" smtClean="0"/>
              <a:t>? </a:t>
            </a:r>
            <a:endParaRPr lang="en-US" sz="2000" dirty="0"/>
          </a:p>
          <a:p>
            <a:pPr marL="514350" lvl="1" indent="-285750" algn="l" rtl="0"/>
            <a:endParaRPr lang="en-US" sz="2000" b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4525"/>
            <a:ext cx="9144000" cy="12671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598" y="2784415"/>
            <a:ext cx="3365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>
                <a:solidFill>
                  <a:srgbClr val="FFFF00"/>
                </a:solidFill>
              </a:rPr>
              <a:t>Pre-trained</a:t>
            </a:r>
            <a:r>
              <a:rPr lang="en-US" sz="2000" dirty="0"/>
              <a:t> </a:t>
            </a:r>
            <a:r>
              <a:rPr lang="en-US" sz="2000" dirty="0" err="1">
                <a:solidFill>
                  <a:schemeClr val="bg1"/>
                </a:solidFill>
              </a:rPr>
              <a:t>embeddings</a:t>
            </a:r>
            <a:r>
              <a:rPr lang="en-US" sz="20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110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rtl="0" eaLnBrk="1" hangingPunct="1"/>
            <a:r>
              <a:rPr lang="en-US" dirty="0" smtClean="0"/>
              <a:t>May 2018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0" y="1812925"/>
            <a:ext cx="7696199" cy="995362"/>
          </a:xfrm>
        </p:spPr>
        <p:txBody>
          <a:bodyPr/>
          <a:lstStyle/>
          <a:p>
            <a:r>
              <a:rPr lang="en-US" dirty="0"/>
              <a:t>Workshop</a:t>
            </a:r>
            <a:br>
              <a:rPr lang="en-US" dirty="0"/>
            </a:br>
            <a:r>
              <a:rPr lang="en-US" dirty="0"/>
              <a:t>Intro to </a:t>
            </a:r>
            <a:r>
              <a:rPr lang="en-US" dirty="0" err="1"/>
              <a:t>TensorFlow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753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D5F52-DDE7-F74A-9C3F-8979353E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/>
              <a:t>Tensor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3F7F3DF-81D2-D742-A1CD-DFF337DBF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246313"/>
            <a:ext cx="4509968" cy="3386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B1C6C14-4B59-EB46-A8CE-1C825BE8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632324"/>
            <a:ext cx="1060643" cy="3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3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D5F52-DDE7-F74A-9C3F-8979353E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Numpy</a:t>
            </a:r>
            <a:r>
              <a:rPr lang="en-US" dirty="0"/>
              <a:t> to </a:t>
            </a:r>
            <a:r>
              <a:rPr lang="en-US" dirty="0" err="1"/>
              <a:t>TensorFlow</a:t>
            </a:r>
            <a:r>
              <a:rPr lang="en-US" dirty="0"/>
              <a:t>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B1C6C14-4B59-EB46-A8CE-1C825BE8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632324"/>
            <a:ext cx="1060643" cy="37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C0B275-7513-0D4A-B314-68AD5CD1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230726"/>
            <a:ext cx="7620000" cy="318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61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D5F52-DDE7-F74A-9C3F-8979353E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Numpy</a:t>
            </a:r>
            <a:r>
              <a:rPr lang="en-US" dirty="0"/>
              <a:t> to </a:t>
            </a:r>
            <a:r>
              <a:rPr lang="en-US" dirty="0" err="1"/>
              <a:t>TensorFlow</a:t>
            </a:r>
            <a:r>
              <a:rPr lang="en-US" dirty="0"/>
              <a:t>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B1C6C14-4B59-EB46-A8CE-1C825BE8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632324"/>
            <a:ext cx="1060643" cy="37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C0B275-7513-0D4A-B314-68AD5CD1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230726"/>
            <a:ext cx="7620000" cy="3180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rot="20620736">
            <a:off x="2471645" y="1255740"/>
            <a:ext cx="3425440" cy="18124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62" b="1" i="1" dirty="0" smtClean="0">
                <a:solidFill>
                  <a:schemeClr val="bg1"/>
                </a:solidFill>
              </a:rPr>
              <a:t>Differences?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50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BD5F52-DDE7-F74A-9C3F-8979353E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dirty="0" err="1"/>
              <a:t>Numpy</a:t>
            </a:r>
            <a:r>
              <a:rPr lang="en-US" dirty="0"/>
              <a:t> to </a:t>
            </a:r>
            <a:r>
              <a:rPr lang="en-US" dirty="0" err="1"/>
              <a:t>TensorFlow</a:t>
            </a:r>
            <a:r>
              <a:rPr lang="en-US" dirty="0"/>
              <a:t> Dictionary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B1C6C14-4B59-EB46-A8CE-1C825BE84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632324"/>
            <a:ext cx="1060643" cy="3712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0C0B275-7513-0D4A-B314-68AD5CD16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230726"/>
            <a:ext cx="7620000" cy="318038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 rot="20620736">
            <a:off x="2471645" y="1255740"/>
            <a:ext cx="3425440" cy="181242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62" b="1" i="1" dirty="0" smtClean="0">
                <a:solidFill>
                  <a:schemeClr val="bg1"/>
                </a:solidFill>
              </a:rPr>
              <a:t>Differences?</a:t>
            </a:r>
            <a:endParaRPr lang="en-US" sz="2800" b="1" i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 rot="20620736">
            <a:off x="3081245" y="3055819"/>
            <a:ext cx="3425440" cy="1812428"/>
          </a:xfrm>
          <a:prstGeom prst="roundRect">
            <a:avLst/>
          </a:prstGeom>
          <a:solidFill>
            <a:srgbClr val="FFC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u="sng" dirty="0" smtClean="0"/>
              <a:t>derivatives!</a:t>
            </a:r>
            <a:endParaRPr lang="en-US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2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FA521-C8BB-8045-957B-9A631E26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err="1"/>
              <a:t>TensorFlow</a:t>
            </a:r>
            <a:r>
              <a:rPr lang="en-US" dirty="0"/>
              <a:t> Computation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2F6DB0A-B9AD-B747-9DED-425F613A53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2 Phases: 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dirty="0" err="1"/>
              <a:t>C</a:t>
            </a:r>
            <a:r>
              <a:rPr lang="en-US" sz="1600" dirty="0" err="1"/>
              <a:t>onstruction</a:t>
            </a:r>
            <a:r>
              <a:rPr lang="en-US" sz="1600" dirty="0"/>
              <a:t> of graph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xecution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phase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Objects: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/>
              <a:t>Inputs (“placeholders”)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/>
              <a:t>Operation nodes (“ops”)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/>
              <a:t>Variables (for ML)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852057-69B0-7C48-AFD2-7C2154856E16}"/>
              </a:ext>
            </a:extLst>
          </p:cNvPr>
          <p:cNvSpPr txBox="1"/>
          <p:nvPr/>
        </p:nvSpPr>
        <p:spPr>
          <a:xfrm>
            <a:off x="7849148" y="4491593"/>
            <a:ext cx="3048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F4DE97B-AE66-4E42-A923-A1E24A813141}"/>
              </a:ext>
            </a:extLst>
          </p:cNvPr>
          <p:cNvSpPr txBox="1"/>
          <p:nvPr/>
        </p:nvSpPr>
        <p:spPr>
          <a:xfrm>
            <a:off x="6999353" y="4491593"/>
            <a:ext cx="304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6E1F57-345F-0B49-8EE9-9734803BD891}"/>
              </a:ext>
            </a:extLst>
          </p:cNvPr>
          <p:cNvSpPr txBox="1"/>
          <p:nvPr/>
        </p:nvSpPr>
        <p:spPr>
          <a:xfrm>
            <a:off x="6172200" y="3646107"/>
            <a:ext cx="304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6ED2400-D8F2-F445-96ED-78A9FC93D1FC}"/>
              </a:ext>
            </a:extLst>
          </p:cNvPr>
          <p:cNvSpPr txBox="1"/>
          <p:nvPr/>
        </p:nvSpPr>
        <p:spPr>
          <a:xfrm>
            <a:off x="6358290" y="2824905"/>
            <a:ext cx="722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FDD69157-1E61-1449-8EA2-4EC3A0A41A1D}"/>
              </a:ext>
            </a:extLst>
          </p:cNvPr>
          <p:cNvCxnSpPr/>
          <p:nvPr/>
        </p:nvCxnSpPr>
        <p:spPr>
          <a:xfrm flipV="1">
            <a:off x="7151753" y="4015439"/>
            <a:ext cx="361949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5AE812E-D94E-1041-ABAB-213366F591AC}"/>
              </a:ext>
            </a:extLst>
          </p:cNvPr>
          <p:cNvCxnSpPr/>
          <p:nvPr/>
        </p:nvCxnSpPr>
        <p:spPr>
          <a:xfrm flipV="1">
            <a:off x="6342833" y="3190855"/>
            <a:ext cx="361949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9AD0C23-2892-F84A-A560-DDE05A8B7F86}"/>
              </a:ext>
            </a:extLst>
          </p:cNvPr>
          <p:cNvCxnSpPr/>
          <p:nvPr/>
        </p:nvCxnSpPr>
        <p:spPr>
          <a:xfrm flipV="1">
            <a:off x="6818378" y="2348751"/>
            <a:ext cx="361949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A128673A-3F95-DB46-BDFD-F599EFE4834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500452" y="4015439"/>
            <a:ext cx="501096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33FA723F-BAA3-0247-B184-EC0A0BF529F3}"/>
              </a:ext>
            </a:extLst>
          </p:cNvPr>
          <p:cNvCxnSpPr>
            <a:cxnSpLocks/>
          </p:cNvCxnSpPr>
          <p:nvPr/>
        </p:nvCxnSpPr>
        <p:spPr>
          <a:xfrm flipH="1" flipV="1">
            <a:off x="6723014" y="3214904"/>
            <a:ext cx="501096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172BC4-A189-CD48-B656-5103A39C379C}"/>
              </a:ext>
            </a:extLst>
          </p:cNvPr>
          <p:cNvSpPr txBox="1"/>
          <p:nvPr/>
        </p:nvSpPr>
        <p:spPr>
          <a:xfrm>
            <a:off x="6999353" y="3646107"/>
            <a:ext cx="10286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matmul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B62FD93-EA0B-7E4C-9198-D65BFB3C6807}"/>
              </a:ext>
            </a:extLst>
          </p:cNvPr>
          <p:cNvSpPr txBox="1"/>
          <p:nvPr/>
        </p:nvSpPr>
        <p:spPr>
          <a:xfrm>
            <a:off x="7010400" y="2008638"/>
            <a:ext cx="3486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/>
              <a:t>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31E02CA-D0D2-2742-B449-DC6826CA4240}"/>
              </a:ext>
            </a:extLst>
          </p:cNvPr>
          <p:cNvSpPr/>
          <p:nvPr/>
        </p:nvSpPr>
        <p:spPr>
          <a:xfrm>
            <a:off x="6372826" y="1162911"/>
            <a:ext cx="1740938" cy="5847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y=</a:t>
            </a:r>
            <a:r>
              <a:rPr lang="en-US" sz="3200" b="1" dirty="0" err="1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wx+b</a:t>
            </a:r>
            <a:endParaRPr lang="en-US" sz="3200" b="1" dirty="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50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lobe-with-click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758" t="10843" r="11585" b="7480"/>
          <a:stretch/>
        </p:blipFill>
        <p:spPr>
          <a:xfrm>
            <a:off x="-76557" y="97876"/>
            <a:ext cx="9208831" cy="515935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Over 1.3B Moments of Discovery Every Month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HUGE REACH</a:t>
            </a:r>
          </a:p>
        </p:txBody>
      </p:sp>
      <p:sp>
        <p:nvSpPr>
          <p:cNvPr id="5" name="object 11"/>
          <p:cNvSpPr/>
          <p:nvPr/>
        </p:nvSpPr>
        <p:spPr>
          <a:xfrm>
            <a:off x="7391941" y="2574926"/>
            <a:ext cx="1137574" cy="50622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112153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>
                <a:alpha val="38000"/>
              </a:srgbClr>
            </a:solidFill>
          </a:ln>
        </p:spPr>
        <p:txBody>
          <a:bodyPr wrap="square" lIns="0" tIns="0" rIns="0" bIns="0" rtlCol="0"/>
          <a:lstStyle/>
          <a:p>
            <a:endParaRPr sz="1199" dirty="0">
              <a:solidFill>
                <a:prstClr val="black"/>
              </a:solidFill>
            </a:endParaRPr>
          </a:p>
        </p:txBody>
      </p:sp>
      <p:sp>
        <p:nvSpPr>
          <p:cNvPr id="6" name="object 11"/>
          <p:cNvSpPr txBox="1"/>
          <p:nvPr/>
        </p:nvSpPr>
        <p:spPr>
          <a:xfrm>
            <a:off x="7083500" y="2803244"/>
            <a:ext cx="1430794" cy="60272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48201" algn="ctr">
              <a:lnSpc>
                <a:spcPts val="4670"/>
              </a:lnSpc>
            </a:pPr>
            <a:r>
              <a:rPr lang="en-US" sz="3596" b="1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1.3B</a:t>
            </a:r>
            <a:endParaRPr sz="3596" b="1" dirty="0">
              <a:solidFill>
                <a:srgbClr val="FFFFFF">
                  <a:alpha val="73000"/>
                </a:srgbClr>
              </a:solidFill>
              <a:cs typeface="Arial"/>
            </a:endParaRPr>
          </a:p>
        </p:txBody>
      </p:sp>
      <p:sp>
        <p:nvSpPr>
          <p:cNvPr id="7" name="object 10"/>
          <p:cNvSpPr txBox="1"/>
          <p:nvPr/>
        </p:nvSpPr>
        <p:spPr>
          <a:xfrm>
            <a:off x="7242109" y="4133705"/>
            <a:ext cx="1329953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85" algn="ctr">
              <a:lnSpc>
                <a:spcPts val="4580"/>
              </a:lnSpc>
            </a:pPr>
            <a:r>
              <a:rPr lang="en-US" sz="3596" b="1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1B</a:t>
            </a:r>
            <a:endParaRPr sz="3596" b="1" dirty="0">
              <a:solidFill>
                <a:srgbClr val="FFFFFF">
                  <a:alpha val="73000"/>
                </a:srgbClr>
              </a:solidFill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7922" y="4690116"/>
            <a:ext cx="1507027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85" marR="5074" algn="ctr">
              <a:spcBef>
                <a:spcPts val="140"/>
              </a:spcBef>
            </a:pPr>
            <a:r>
              <a:rPr lang="en-US" sz="999" dirty="0">
                <a:solidFill>
                  <a:srgbClr val="FFFFFF">
                    <a:alpha val="73000"/>
                  </a:srgbClr>
                </a:solidFill>
                <a:cs typeface="Arial"/>
              </a:rPr>
              <a:t>Monthly</a:t>
            </a:r>
            <a:r>
              <a:rPr lang="en-US" sz="999" spc="-100" dirty="0">
                <a:solidFill>
                  <a:srgbClr val="FFFFFF">
                    <a:alpha val="73000"/>
                  </a:srgbClr>
                </a:solidFill>
                <a:cs typeface="Arial"/>
              </a:rPr>
              <a:t> </a:t>
            </a:r>
            <a:r>
              <a:rPr lang="en-US" sz="999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Unique  Users</a:t>
            </a:r>
            <a:r>
              <a:rPr lang="en-US" sz="999" spc="-95" dirty="0">
                <a:solidFill>
                  <a:srgbClr val="FFFFFF">
                    <a:alpha val="73000"/>
                  </a:srgbClr>
                </a:solidFill>
                <a:cs typeface="Arial"/>
              </a:rPr>
              <a:t> </a:t>
            </a:r>
            <a:r>
              <a:rPr lang="en-US" sz="999" dirty="0">
                <a:solidFill>
                  <a:srgbClr val="FFFFFF">
                    <a:alpha val="73000"/>
                  </a:srgbClr>
                </a:solidFill>
                <a:cs typeface="Arial"/>
              </a:rPr>
              <a:t>Globally</a:t>
            </a:r>
          </a:p>
        </p:txBody>
      </p:sp>
      <p:sp>
        <p:nvSpPr>
          <p:cNvPr id="12" name="object 11"/>
          <p:cNvSpPr/>
          <p:nvPr/>
        </p:nvSpPr>
        <p:spPr>
          <a:xfrm>
            <a:off x="7387924" y="4047462"/>
            <a:ext cx="1137574" cy="50622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112153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>
                <a:alpha val="38000"/>
              </a:srgbClr>
            </a:solidFill>
          </a:ln>
        </p:spPr>
        <p:txBody>
          <a:bodyPr wrap="square" lIns="0" tIns="0" rIns="0" bIns="0" rtlCol="0"/>
          <a:lstStyle/>
          <a:p>
            <a:endParaRPr sz="1199" dirty="0">
              <a:solidFill>
                <a:prstClr val="black"/>
              </a:solidFill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7396381" y="5443607"/>
            <a:ext cx="1120661" cy="45663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112153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>
                <a:alpha val="38000"/>
              </a:srgbClr>
            </a:solidFill>
          </a:ln>
        </p:spPr>
        <p:txBody>
          <a:bodyPr wrap="square" lIns="0" tIns="0" rIns="0" bIns="0" rtlCol="0"/>
          <a:lstStyle/>
          <a:p>
            <a:endParaRPr sz="1199" dirty="0">
              <a:solidFill>
                <a:prstClr val="black"/>
              </a:solidFill>
            </a:endParaRPr>
          </a:p>
        </p:txBody>
      </p:sp>
      <p:sp>
        <p:nvSpPr>
          <p:cNvPr id="14" name="object 11"/>
          <p:cNvSpPr/>
          <p:nvPr/>
        </p:nvSpPr>
        <p:spPr>
          <a:xfrm>
            <a:off x="7417101" y="1357229"/>
            <a:ext cx="1137574" cy="506220"/>
          </a:xfrm>
          <a:custGeom>
            <a:avLst/>
            <a:gdLst/>
            <a:ahLst/>
            <a:cxnLst/>
            <a:rect l="l" t="t" r="r" b="b"/>
            <a:pathLst>
              <a:path w="1122045">
                <a:moveTo>
                  <a:pt x="1121536" y="0"/>
                </a:moveTo>
                <a:lnTo>
                  <a:pt x="0" y="0"/>
                </a:lnTo>
              </a:path>
            </a:pathLst>
          </a:custGeom>
          <a:ln w="25400">
            <a:solidFill>
              <a:srgbClr val="FFFFFF">
                <a:alpha val="38000"/>
              </a:srgbClr>
            </a:solidFill>
          </a:ln>
        </p:spPr>
        <p:txBody>
          <a:bodyPr wrap="square" lIns="0" tIns="0" rIns="0" bIns="0" rtlCol="0"/>
          <a:lstStyle/>
          <a:p>
            <a:endParaRPr sz="1199" dirty="0">
              <a:solidFill>
                <a:prstClr val="black"/>
              </a:solidFill>
            </a:endParaRPr>
          </a:p>
        </p:txBody>
      </p:sp>
      <p:sp>
        <p:nvSpPr>
          <p:cNvPr id="15" name="object 11"/>
          <p:cNvSpPr txBox="1"/>
          <p:nvPr/>
        </p:nvSpPr>
        <p:spPr>
          <a:xfrm>
            <a:off x="7278946" y="1561837"/>
            <a:ext cx="1430794" cy="60272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48201" algn="ctr">
              <a:lnSpc>
                <a:spcPts val="4670"/>
              </a:lnSpc>
            </a:pPr>
            <a:r>
              <a:rPr lang="en-US" sz="3596" b="1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88</a:t>
            </a:r>
            <a:r>
              <a:rPr sz="3596" b="1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%</a:t>
            </a:r>
            <a:endParaRPr sz="3596" b="1" dirty="0">
              <a:solidFill>
                <a:srgbClr val="FFFFFF">
                  <a:alpha val="73000"/>
                </a:srgbClr>
              </a:solidFill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57706" y="2055598"/>
            <a:ext cx="1676233" cy="399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85" marR="5074" algn="ctr">
              <a:spcBef>
                <a:spcPts val="210"/>
              </a:spcBef>
            </a:pPr>
            <a:r>
              <a:rPr lang="en-US" sz="999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US Mobile </a:t>
            </a:r>
            <a:r>
              <a:rPr lang="en-US" sz="999" dirty="0">
                <a:solidFill>
                  <a:srgbClr val="FFFFFF">
                    <a:alpha val="73000"/>
                  </a:srgbClr>
                </a:solidFill>
                <a:cs typeface="Arial"/>
              </a:rPr>
              <a:t>Internet  </a:t>
            </a:r>
            <a:r>
              <a:rPr lang="en-US" sz="999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Users</a:t>
            </a:r>
            <a:r>
              <a:rPr lang="en-US" sz="999" spc="-95" dirty="0">
                <a:solidFill>
                  <a:srgbClr val="FFFFFF">
                    <a:alpha val="73000"/>
                  </a:srgbClr>
                </a:solidFill>
                <a:cs typeface="Arial"/>
              </a:rPr>
              <a:t> </a:t>
            </a:r>
            <a:r>
              <a:rPr lang="en-US" sz="999" spc="-5" dirty="0">
                <a:solidFill>
                  <a:srgbClr val="FFFFFF">
                    <a:alpha val="73000"/>
                  </a:srgbClr>
                </a:solidFill>
                <a:cs typeface="Arial"/>
              </a:rPr>
              <a:t>Reached</a:t>
            </a:r>
            <a:endParaRPr lang="en-US" sz="999" dirty="0">
              <a:solidFill>
                <a:srgbClr val="FFFFFF">
                  <a:alpha val="73000"/>
                </a:srgbClr>
              </a:solidFill>
              <a:cs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1931" y="3378778"/>
            <a:ext cx="1507027" cy="246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685" marR="5074" algn="ctr">
              <a:spcBef>
                <a:spcPts val="140"/>
              </a:spcBef>
            </a:pPr>
            <a:r>
              <a:rPr lang="en-US" sz="999" dirty="0">
                <a:solidFill>
                  <a:srgbClr val="FFFFFF">
                    <a:alpha val="73000"/>
                  </a:srgbClr>
                </a:solidFill>
                <a:cs typeface="Arial"/>
              </a:rPr>
              <a:t>Moments of Discovery</a:t>
            </a:r>
          </a:p>
        </p:txBody>
      </p:sp>
    </p:spTree>
    <p:extLst>
      <p:ext uri="{BB962C8B-B14F-4D97-AF65-F5344CB8AC3E}">
        <p14:creationId xmlns:p14="http://schemas.microsoft.com/office/powerpoint/2010/main" val="289369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FA521-C8BB-8045-957B-9A631E26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err="1"/>
              <a:t>TensorFlow</a:t>
            </a:r>
            <a:r>
              <a:rPr lang="en-US" dirty="0"/>
              <a:t> Computation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2F6DB0A-B9AD-B747-9DED-425F613A53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2 Phases: 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dirty="0" err="1"/>
              <a:t>C</a:t>
            </a:r>
            <a:r>
              <a:rPr lang="en-US" sz="1600" dirty="0" err="1"/>
              <a:t>onstruction</a:t>
            </a:r>
            <a:r>
              <a:rPr lang="en-US" sz="1600" dirty="0"/>
              <a:t> of graph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xecution</a:t>
            </a:r>
            <a:r>
              <a:rPr lang="en-US" sz="16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phase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Objects: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00B050"/>
                </a:solidFill>
              </a:rPr>
              <a:t>Inputs (“placeholders”)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Operation nodes (“ops”)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dirty="0">
                <a:solidFill>
                  <a:srgbClr val="FFFF00"/>
                </a:solidFill>
              </a:rPr>
              <a:t>Variables (for ML)</a:t>
            </a:r>
          </a:p>
          <a:p>
            <a:pPr algn="l" rtl="0">
              <a:lnSpc>
                <a:spcPct val="150000"/>
              </a:lnSpc>
            </a:pPr>
            <a:r>
              <a:rPr lang="en-US" sz="1600" b="0" dirty="0"/>
              <a:t>All these are </a:t>
            </a:r>
            <a:r>
              <a:rPr lang="en-US" sz="1600" u="sng" dirty="0"/>
              <a:t>tensors</a:t>
            </a:r>
            <a:r>
              <a:rPr lang="en-US" sz="1600" b="0" dirty="0"/>
              <a:t>.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3852057-69B0-7C48-AFD2-7C2154856E16}"/>
              </a:ext>
            </a:extLst>
          </p:cNvPr>
          <p:cNvSpPr txBox="1"/>
          <p:nvPr/>
        </p:nvSpPr>
        <p:spPr>
          <a:xfrm>
            <a:off x="7849148" y="4491593"/>
            <a:ext cx="3048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F4DE97B-AE66-4E42-A923-A1E24A813141}"/>
              </a:ext>
            </a:extLst>
          </p:cNvPr>
          <p:cNvSpPr txBox="1"/>
          <p:nvPr/>
        </p:nvSpPr>
        <p:spPr>
          <a:xfrm>
            <a:off x="6999353" y="4491593"/>
            <a:ext cx="304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6D6E1F57-345F-0B49-8EE9-9734803BD891}"/>
              </a:ext>
            </a:extLst>
          </p:cNvPr>
          <p:cNvSpPr txBox="1"/>
          <p:nvPr/>
        </p:nvSpPr>
        <p:spPr>
          <a:xfrm>
            <a:off x="6172200" y="3646107"/>
            <a:ext cx="30480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6ED2400-D8F2-F445-96ED-78A9FC93D1FC}"/>
              </a:ext>
            </a:extLst>
          </p:cNvPr>
          <p:cNvSpPr txBox="1"/>
          <p:nvPr/>
        </p:nvSpPr>
        <p:spPr>
          <a:xfrm>
            <a:off x="6358290" y="2824905"/>
            <a:ext cx="722533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FDD69157-1E61-1449-8EA2-4EC3A0A41A1D}"/>
              </a:ext>
            </a:extLst>
          </p:cNvPr>
          <p:cNvCxnSpPr/>
          <p:nvPr/>
        </p:nvCxnSpPr>
        <p:spPr>
          <a:xfrm flipV="1">
            <a:off x="7151753" y="4015439"/>
            <a:ext cx="361949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E5AE812E-D94E-1041-ABAB-213366F591AC}"/>
              </a:ext>
            </a:extLst>
          </p:cNvPr>
          <p:cNvCxnSpPr/>
          <p:nvPr/>
        </p:nvCxnSpPr>
        <p:spPr>
          <a:xfrm flipV="1">
            <a:off x="6342833" y="3190855"/>
            <a:ext cx="361949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09AD0C23-2892-F84A-A560-DDE05A8B7F86}"/>
              </a:ext>
            </a:extLst>
          </p:cNvPr>
          <p:cNvCxnSpPr/>
          <p:nvPr/>
        </p:nvCxnSpPr>
        <p:spPr>
          <a:xfrm flipV="1">
            <a:off x="6818378" y="2348751"/>
            <a:ext cx="361949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A128673A-3F95-DB46-BDFD-F599EFE4834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500452" y="4015439"/>
            <a:ext cx="501096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33FA723F-BAA3-0247-B184-EC0A0BF529F3}"/>
              </a:ext>
            </a:extLst>
          </p:cNvPr>
          <p:cNvCxnSpPr>
            <a:cxnSpLocks/>
          </p:cNvCxnSpPr>
          <p:nvPr/>
        </p:nvCxnSpPr>
        <p:spPr>
          <a:xfrm flipH="1" flipV="1">
            <a:off x="6723014" y="3214904"/>
            <a:ext cx="501096" cy="476154"/>
          </a:xfrm>
          <a:prstGeom prst="straightConnector1">
            <a:avLst/>
          </a:prstGeom>
          <a:ln w="412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3172BC4-A189-CD48-B656-5103A39C379C}"/>
              </a:ext>
            </a:extLst>
          </p:cNvPr>
          <p:cNvSpPr txBox="1"/>
          <p:nvPr/>
        </p:nvSpPr>
        <p:spPr>
          <a:xfrm>
            <a:off x="6999353" y="3646107"/>
            <a:ext cx="10286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matmul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B62FD93-EA0B-7E4C-9198-D65BFB3C6807}"/>
              </a:ext>
            </a:extLst>
          </p:cNvPr>
          <p:cNvSpPr txBox="1"/>
          <p:nvPr/>
        </p:nvSpPr>
        <p:spPr>
          <a:xfrm>
            <a:off x="7010400" y="2008638"/>
            <a:ext cx="34869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/>
              <a:t>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31E02CA-D0D2-2742-B449-DC6826CA4240}"/>
              </a:ext>
            </a:extLst>
          </p:cNvPr>
          <p:cNvSpPr/>
          <p:nvPr/>
        </p:nvSpPr>
        <p:spPr>
          <a:xfrm>
            <a:off x="6372826" y="1162911"/>
            <a:ext cx="1740938" cy="5847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y=</a:t>
            </a:r>
            <a:r>
              <a:rPr lang="en-US" sz="3200" b="1" dirty="0" err="1">
                <a:solidFill>
                  <a:schemeClr val="tx1"/>
                </a:solidFill>
                <a:latin typeface="Arial Unicode MS" charset="0"/>
                <a:ea typeface="Arial Unicode MS" charset="0"/>
                <a:cs typeface="Arial Unicode MS" charset="0"/>
              </a:rPr>
              <a:t>wx+b</a:t>
            </a:r>
            <a:endParaRPr lang="en-US" sz="3200" b="1" dirty="0">
              <a:solidFill>
                <a:schemeClr val="tx1"/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09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FA521-C8BB-8045-957B-9A631E26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err="1"/>
              <a:t>TensorFlow</a:t>
            </a:r>
            <a:r>
              <a:rPr lang="en-US" dirty="0"/>
              <a:t> Computation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2F6DB0A-B9AD-B747-9DED-425F613A53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2 Phases: 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b="0" dirty="0" err="1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1600" b="0" dirty="0" err="1">
                <a:solidFill>
                  <a:schemeClr val="bg2">
                    <a:lumMod val="50000"/>
                  </a:schemeClr>
                </a:solidFill>
              </a:rPr>
              <a:t>onstruction</a:t>
            </a:r>
            <a:r>
              <a:rPr lang="en-US" sz="1600" b="0" dirty="0">
                <a:solidFill>
                  <a:schemeClr val="bg2">
                    <a:lumMod val="50000"/>
                  </a:schemeClr>
                </a:solidFill>
              </a:rPr>
              <a:t> of graph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dirty="0" err="1"/>
              <a:t>E</a:t>
            </a:r>
            <a:r>
              <a:rPr lang="en-US" sz="1600" dirty="0" err="1"/>
              <a:t>xecution</a:t>
            </a:r>
            <a:r>
              <a:rPr lang="en-US" sz="1600" dirty="0"/>
              <a:t> phase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Objects: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>
                <a:solidFill>
                  <a:srgbClr val="64C786"/>
                </a:solidFill>
              </a:rPr>
              <a:t>Inputs (“placeholders”)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Operation nodes (“ops”)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>
                <a:solidFill>
                  <a:srgbClr val="FFFF00"/>
                </a:solidFill>
              </a:rPr>
              <a:t>Variables (for ML)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3C0560F-BD99-6342-883B-3CB59E3B4590}"/>
              </a:ext>
            </a:extLst>
          </p:cNvPr>
          <p:cNvGrpSpPr/>
          <p:nvPr/>
        </p:nvGrpSpPr>
        <p:grpSpPr>
          <a:xfrm>
            <a:off x="6172200" y="1127125"/>
            <a:ext cx="2570658" cy="3733800"/>
            <a:chOff x="6172200" y="1127125"/>
            <a:chExt cx="2570658" cy="373380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A3852057-69B0-7C48-AFD2-7C2154856E16}"/>
                </a:ext>
              </a:extLst>
            </p:cNvPr>
            <p:cNvSpPr txBox="1"/>
            <p:nvPr/>
          </p:nvSpPr>
          <p:spPr>
            <a:xfrm>
              <a:off x="7849148" y="4491593"/>
              <a:ext cx="304800" cy="3693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B07B330-510C-7B47-ABB9-79BA76ED0157}"/>
                </a:ext>
              </a:extLst>
            </p:cNvPr>
            <p:cNvSpPr txBox="1"/>
            <p:nvPr/>
          </p:nvSpPr>
          <p:spPr>
            <a:xfrm>
              <a:off x="7866559" y="2013572"/>
              <a:ext cx="876299" cy="3693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F4DE97B-AE66-4E42-A923-A1E24A813141}"/>
                </a:ext>
              </a:extLst>
            </p:cNvPr>
            <p:cNvSpPr txBox="1"/>
            <p:nvPr/>
          </p:nvSpPr>
          <p:spPr>
            <a:xfrm>
              <a:off x="6999353" y="4491593"/>
              <a:ext cx="304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D6E1F57-345F-0B49-8EE9-9734803BD891}"/>
                </a:ext>
              </a:extLst>
            </p:cNvPr>
            <p:cNvSpPr txBox="1"/>
            <p:nvPr/>
          </p:nvSpPr>
          <p:spPr>
            <a:xfrm>
              <a:off x="6172200" y="3646107"/>
              <a:ext cx="304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6ED2400-D8F2-F445-96ED-78A9FC93D1FC}"/>
                </a:ext>
              </a:extLst>
            </p:cNvPr>
            <p:cNvSpPr txBox="1"/>
            <p:nvPr/>
          </p:nvSpPr>
          <p:spPr>
            <a:xfrm>
              <a:off x="6358290" y="2824905"/>
              <a:ext cx="72253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72ECF7A-3160-134A-B86C-755EBC8EDCFC}"/>
                </a:ext>
              </a:extLst>
            </p:cNvPr>
            <p:cNvSpPr txBox="1"/>
            <p:nvPr/>
          </p:nvSpPr>
          <p:spPr>
            <a:xfrm>
              <a:off x="7315200" y="1127125"/>
              <a:ext cx="72253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FDD69157-1E61-1449-8EA2-4EC3A0A41A1D}"/>
                </a:ext>
              </a:extLst>
            </p:cNvPr>
            <p:cNvCxnSpPr/>
            <p:nvPr/>
          </p:nvCxnSpPr>
          <p:spPr>
            <a:xfrm flipV="1">
              <a:off x="7151753" y="4015439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5AE812E-D94E-1041-ABAB-213366F591AC}"/>
                </a:ext>
              </a:extLst>
            </p:cNvPr>
            <p:cNvCxnSpPr/>
            <p:nvPr/>
          </p:nvCxnSpPr>
          <p:spPr>
            <a:xfrm flipV="1">
              <a:off x="6342833" y="3190855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09AD0C23-2892-F84A-A560-DDE05A8B7F86}"/>
                </a:ext>
              </a:extLst>
            </p:cNvPr>
            <p:cNvCxnSpPr/>
            <p:nvPr/>
          </p:nvCxnSpPr>
          <p:spPr>
            <a:xfrm flipV="1">
              <a:off x="6818378" y="2348751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A128673A-3F95-DB46-BDFD-F599EFE48343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flipH="1" flipV="1">
              <a:off x="7500452" y="4015439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33FA723F-BAA3-0247-B184-EC0A0BF52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3014" y="3214904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3172BC4-A189-CD48-B656-5103A39C379C}"/>
                </a:ext>
              </a:extLst>
            </p:cNvPr>
            <p:cNvSpPr txBox="1"/>
            <p:nvPr/>
          </p:nvSpPr>
          <p:spPr>
            <a:xfrm>
              <a:off x="6999353" y="3646107"/>
              <a:ext cx="102869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matmul</a:t>
              </a:r>
              <a:endParaRPr lang="en-US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="" xmlns:a16="http://schemas.microsoft.com/office/drawing/2014/main" id="{3D4ADD89-835A-894B-9BAC-25AB5CBEC8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7320" y="1508125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B62FD93-EA0B-7E4C-9198-D65BFB3C6807}"/>
                </a:ext>
              </a:extLst>
            </p:cNvPr>
            <p:cNvSpPr txBox="1"/>
            <p:nvPr/>
          </p:nvSpPr>
          <p:spPr>
            <a:xfrm>
              <a:off x="6934200" y="2008638"/>
              <a:ext cx="41962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dirty="0"/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3A4AE80A-3828-2341-963C-34A67D3BF1A3}"/>
                </a:ext>
              </a:extLst>
            </p:cNvPr>
            <p:cNvCxnSpPr/>
            <p:nvPr/>
          </p:nvCxnSpPr>
          <p:spPr>
            <a:xfrm flipV="1">
              <a:off x="7224110" y="1518927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500099" y="1961720"/>
            <a:ext cx="2105001" cy="774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5AE812E-D94E-1041-ABAB-213366F591AC}"/>
              </a:ext>
            </a:extLst>
          </p:cNvPr>
          <p:cNvCxnSpPr/>
          <p:nvPr/>
        </p:nvCxnSpPr>
        <p:spPr>
          <a:xfrm flipV="1">
            <a:off x="5140341" y="1518928"/>
            <a:ext cx="1" cy="2972665"/>
          </a:xfrm>
          <a:prstGeom prst="straightConnector1">
            <a:avLst/>
          </a:prstGeom>
          <a:ln w="41275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6ED2400-D8F2-F445-96ED-78A9FC93D1FC}"/>
              </a:ext>
            </a:extLst>
          </p:cNvPr>
          <p:cNvSpPr txBox="1"/>
          <p:nvPr/>
        </p:nvSpPr>
        <p:spPr>
          <a:xfrm>
            <a:off x="4597733" y="2796466"/>
            <a:ext cx="11727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Forward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6597772" y="978986"/>
            <a:ext cx="2105001" cy="774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5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6FA521-C8BB-8045-957B-9A631E26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 err="1"/>
              <a:t>TensorFlow</a:t>
            </a:r>
            <a:r>
              <a:rPr lang="en-US" dirty="0"/>
              <a:t> Computation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2F6DB0A-B9AD-B747-9DED-425F613A53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2 Phases: 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b="0" dirty="0" err="1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en-US" sz="1600" b="0" dirty="0" err="1">
                <a:solidFill>
                  <a:schemeClr val="bg2">
                    <a:lumMod val="50000"/>
                  </a:schemeClr>
                </a:solidFill>
              </a:rPr>
              <a:t>onstruction</a:t>
            </a:r>
            <a:r>
              <a:rPr lang="en-US" sz="1600" b="0" dirty="0">
                <a:solidFill>
                  <a:schemeClr val="bg2">
                    <a:lumMod val="50000"/>
                  </a:schemeClr>
                </a:solidFill>
              </a:rPr>
              <a:t> of graph</a:t>
            </a:r>
          </a:p>
          <a:p>
            <a:pPr marL="285750" indent="-228600" algn="l" rtl="0">
              <a:lnSpc>
                <a:spcPct val="150000"/>
              </a:lnSpc>
              <a:buFontTx/>
              <a:buChar char="-"/>
            </a:pPr>
            <a:r>
              <a:rPr lang="he-IL" sz="1600" dirty="0" err="1"/>
              <a:t>E</a:t>
            </a:r>
            <a:r>
              <a:rPr lang="en-US" sz="1600" dirty="0" err="1"/>
              <a:t>xecution</a:t>
            </a:r>
            <a:r>
              <a:rPr lang="en-US" sz="1600" dirty="0"/>
              <a:t> phase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r>
              <a:rPr lang="en-US" sz="1600" b="0" dirty="0"/>
              <a:t>Objects: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>
                <a:solidFill>
                  <a:srgbClr val="64C786"/>
                </a:solidFill>
              </a:rPr>
              <a:t>Inputs (“placeholders”)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Operation nodes (“ops”)</a:t>
            </a:r>
          </a:p>
          <a:p>
            <a:pPr marL="57150" indent="-285750" algn="l" rtl="0">
              <a:lnSpc>
                <a:spcPct val="150000"/>
              </a:lnSpc>
              <a:buFontTx/>
              <a:buChar char="-"/>
            </a:pPr>
            <a:r>
              <a:rPr lang="en-US" sz="1600" b="0" dirty="0">
                <a:solidFill>
                  <a:srgbClr val="FFFF00"/>
                </a:solidFill>
              </a:rPr>
              <a:t>Variables (for ML)</a:t>
            </a:r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  <a:p>
            <a:pPr marL="0" indent="-228600" algn="l" rtl="0">
              <a:lnSpc>
                <a:spcPct val="150000"/>
              </a:lnSpc>
              <a:buFont typeface="Arial" charset="0"/>
              <a:buNone/>
            </a:pPr>
            <a:endParaRPr lang="en-US" sz="1600" b="0" dirty="0"/>
          </a:p>
        </p:txBody>
      </p: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73C0560F-BD99-6342-883B-3CB59E3B4590}"/>
              </a:ext>
            </a:extLst>
          </p:cNvPr>
          <p:cNvGrpSpPr/>
          <p:nvPr/>
        </p:nvGrpSpPr>
        <p:grpSpPr>
          <a:xfrm>
            <a:off x="6172200" y="1127125"/>
            <a:ext cx="1865533" cy="3733800"/>
            <a:chOff x="6172200" y="1127125"/>
            <a:chExt cx="1865533" cy="373380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F4DE97B-AE66-4E42-A923-A1E24A813141}"/>
                </a:ext>
              </a:extLst>
            </p:cNvPr>
            <p:cNvSpPr txBox="1"/>
            <p:nvPr/>
          </p:nvSpPr>
          <p:spPr>
            <a:xfrm>
              <a:off x="6999353" y="4491593"/>
              <a:ext cx="304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D6E1F57-345F-0B49-8EE9-9734803BD891}"/>
                </a:ext>
              </a:extLst>
            </p:cNvPr>
            <p:cNvSpPr txBox="1"/>
            <p:nvPr/>
          </p:nvSpPr>
          <p:spPr>
            <a:xfrm>
              <a:off x="6172200" y="3646107"/>
              <a:ext cx="304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6ED2400-D8F2-F445-96ED-78A9FC93D1FC}"/>
                </a:ext>
              </a:extLst>
            </p:cNvPr>
            <p:cNvSpPr txBox="1"/>
            <p:nvPr/>
          </p:nvSpPr>
          <p:spPr>
            <a:xfrm>
              <a:off x="6358290" y="2824905"/>
              <a:ext cx="72253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72ECF7A-3160-134A-B86C-755EBC8EDCFC}"/>
                </a:ext>
              </a:extLst>
            </p:cNvPr>
            <p:cNvSpPr txBox="1"/>
            <p:nvPr/>
          </p:nvSpPr>
          <p:spPr>
            <a:xfrm>
              <a:off x="7315200" y="1127125"/>
              <a:ext cx="72253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FDD69157-1E61-1449-8EA2-4EC3A0A41A1D}"/>
                </a:ext>
              </a:extLst>
            </p:cNvPr>
            <p:cNvCxnSpPr/>
            <p:nvPr/>
          </p:nvCxnSpPr>
          <p:spPr>
            <a:xfrm flipV="1">
              <a:off x="7151753" y="4015439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E5AE812E-D94E-1041-ABAB-213366F591AC}"/>
                </a:ext>
              </a:extLst>
            </p:cNvPr>
            <p:cNvCxnSpPr/>
            <p:nvPr/>
          </p:nvCxnSpPr>
          <p:spPr>
            <a:xfrm flipV="1">
              <a:off x="6342833" y="3190855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09AD0C23-2892-F84A-A560-DDE05A8B7F86}"/>
                </a:ext>
              </a:extLst>
            </p:cNvPr>
            <p:cNvCxnSpPr/>
            <p:nvPr/>
          </p:nvCxnSpPr>
          <p:spPr>
            <a:xfrm flipV="1">
              <a:off x="6818378" y="2348751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33FA723F-BAA3-0247-B184-EC0A0BF529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3014" y="3214904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D3172BC4-A189-CD48-B656-5103A39C379C}"/>
                </a:ext>
              </a:extLst>
            </p:cNvPr>
            <p:cNvSpPr txBox="1"/>
            <p:nvPr/>
          </p:nvSpPr>
          <p:spPr>
            <a:xfrm>
              <a:off x="6999353" y="3646107"/>
              <a:ext cx="102869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matmul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B62FD93-EA0B-7E4C-9198-D65BFB3C6807}"/>
                </a:ext>
              </a:extLst>
            </p:cNvPr>
            <p:cNvSpPr txBox="1"/>
            <p:nvPr/>
          </p:nvSpPr>
          <p:spPr>
            <a:xfrm>
              <a:off x="6934200" y="2008638"/>
              <a:ext cx="41962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dirty="0"/>
                <a:t>y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="" xmlns:a16="http://schemas.microsoft.com/office/drawing/2014/main" id="{3A4AE80A-3828-2341-963C-34A67D3BF1A3}"/>
                </a:ext>
              </a:extLst>
            </p:cNvPr>
            <p:cNvCxnSpPr/>
            <p:nvPr/>
          </p:nvCxnSpPr>
          <p:spPr>
            <a:xfrm flipV="1">
              <a:off x="7224110" y="1518927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500099" y="1961720"/>
            <a:ext cx="2105001" cy="7740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E5AE812E-D94E-1041-ABAB-213366F591AC}"/>
              </a:ext>
            </a:extLst>
          </p:cNvPr>
          <p:cNvCxnSpPr/>
          <p:nvPr/>
        </p:nvCxnSpPr>
        <p:spPr>
          <a:xfrm flipV="1">
            <a:off x="5140341" y="1518928"/>
            <a:ext cx="1" cy="2972665"/>
          </a:xfrm>
          <a:prstGeom prst="straightConnector1">
            <a:avLst/>
          </a:prstGeom>
          <a:ln w="41275"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6ED2400-D8F2-F445-96ED-78A9FC93D1FC}"/>
              </a:ext>
            </a:extLst>
          </p:cNvPr>
          <p:cNvSpPr txBox="1"/>
          <p:nvPr/>
        </p:nvSpPr>
        <p:spPr>
          <a:xfrm>
            <a:off x="4454541" y="2802739"/>
            <a:ext cx="13716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BackProp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rot="2515088">
            <a:off x="5707045" y="3701448"/>
            <a:ext cx="1993495" cy="1155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59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0B799-DE33-CE47-8297-8D140985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/>
              <a:t>Let’s Look at Our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7E71D2-A91B-2F49-B664-C1A36581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9525"/>
            <a:ext cx="9144000" cy="126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9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70B799-DE33-CE47-8297-8D1409851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5125"/>
            <a:ext cx="8381999" cy="397118"/>
          </a:xfrm>
        </p:spPr>
        <p:txBody>
          <a:bodyPr/>
          <a:lstStyle/>
          <a:p>
            <a:pPr algn="ctr" rtl="0" eaLnBrk="1" hangingPunct="1"/>
            <a:r>
              <a:rPr lang="en-US" dirty="0"/>
              <a:t>Let’s Look at Our Code: </a:t>
            </a:r>
            <a:br>
              <a:rPr lang="en-US" dirty="0"/>
            </a:br>
            <a:r>
              <a:rPr lang="en-US" dirty="0"/>
              <a:t>Placeholders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7E71D2-A91B-2F49-B664-C1A365817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79525"/>
            <a:ext cx="9144000" cy="12680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E0707F59-26A9-AC49-938C-D62B64A3CBC5}"/>
              </a:ext>
            </a:extLst>
          </p:cNvPr>
          <p:cNvCxnSpPr/>
          <p:nvPr/>
        </p:nvCxnSpPr>
        <p:spPr>
          <a:xfrm flipV="1">
            <a:off x="2743200" y="2498725"/>
            <a:ext cx="381000" cy="4572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F6B1BE02-ED4C-874A-9D64-3C26ECC61055}"/>
              </a:ext>
            </a:extLst>
          </p:cNvPr>
          <p:cNvCxnSpPr/>
          <p:nvPr/>
        </p:nvCxnSpPr>
        <p:spPr>
          <a:xfrm flipV="1">
            <a:off x="2773017" y="2041525"/>
            <a:ext cx="381000" cy="4572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6F8BAE7-9C56-5B4A-8DE7-832FE8FDDEAC}"/>
              </a:ext>
            </a:extLst>
          </p:cNvPr>
          <p:cNvSpPr txBox="1"/>
          <p:nvPr/>
        </p:nvSpPr>
        <p:spPr>
          <a:xfrm>
            <a:off x="762000" y="3124875"/>
            <a:ext cx="559223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Nice trick to make this flexible to different batch sizes</a:t>
            </a:r>
          </a:p>
        </p:txBody>
      </p:sp>
    </p:spTree>
    <p:extLst>
      <p:ext uri="{BB962C8B-B14F-4D97-AF65-F5344CB8AC3E}">
        <p14:creationId xmlns:p14="http://schemas.microsoft.com/office/powerpoint/2010/main" val="116919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DFD8B2-9786-CE4D-871C-17F9DD4B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/>
              <a:t>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F570791-966A-9F45-8E3D-EDA7F4800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 rtl="0" eaLnBrk="1" hangingPunct="1">
              <a:lnSpc>
                <a:spcPct val="100000"/>
              </a:lnSpc>
              <a:buFont typeface="Arial" charset="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AE4D85B-6BB2-8E42-8E59-B69E4EDD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203325"/>
            <a:ext cx="11431671" cy="101590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96580331-CAD1-D244-837B-C26899B57275}"/>
              </a:ext>
            </a:extLst>
          </p:cNvPr>
          <p:cNvCxnSpPr/>
          <p:nvPr/>
        </p:nvCxnSpPr>
        <p:spPr>
          <a:xfrm flipV="1">
            <a:off x="2469654" y="2087534"/>
            <a:ext cx="381000" cy="45720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97BC3C-9CA3-B247-8E6E-7E1E71666ABF}"/>
              </a:ext>
            </a:extLst>
          </p:cNvPr>
          <p:cNvSpPr txBox="1"/>
          <p:nvPr/>
        </p:nvSpPr>
        <p:spPr>
          <a:xfrm>
            <a:off x="1752600" y="2590720"/>
            <a:ext cx="14542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Initial values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2FF43834-30A0-6E49-A6B7-9CD00553F537}"/>
              </a:ext>
            </a:extLst>
          </p:cNvPr>
          <p:cNvCxnSpPr>
            <a:cxnSpLocks/>
          </p:cNvCxnSpPr>
          <p:nvPr/>
        </p:nvCxnSpPr>
        <p:spPr>
          <a:xfrm flipV="1">
            <a:off x="5867400" y="1897876"/>
            <a:ext cx="1725813" cy="515165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66E7357-FC24-2049-977D-FD5A9817C7DD}"/>
              </a:ext>
            </a:extLst>
          </p:cNvPr>
          <p:cNvSpPr txBox="1"/>
          <p:nvPr/>
        </p:nvSpPr>
        <p:spPr>
          <a:xfrm>
            <a:off x="5231013" y="2524026"/>
            <a:ext cx="9412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naming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EBC7EDD7-D182-2547-8D2D-5030274199ED}"/>
              </a:ext>
            </a:extLst>
          </p:cNvPr>
          <p:cNvCxnSpPr>
            <a:cxnSpLocks/>
          </p:cNvCxnSpPr>
          <p:nvPr/>
        </p:nvCxnSpPr>
        <p:spPr>
          <a:xfrm flipH="1" flipV="1">
            <a:off x="4054600" y="2114044"/>
            <a:ext cx="1640428" cy="25758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00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47C24D8C-5E61-2E41-955F-94C6D5527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44"/>
          <a:stretch/>
        </p:blipFill>
        <p:spPr>
          <a:xfrm>
            <a:off x="152400" y="1205254"/>
            <a:ext cx="6149832" cy="2332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7DFD8B2-9786-CE4D-871C-17F9DD4B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/>
              <a:t>Operations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F570791-966A-9F45-8E3D-EDA7F4800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 algn="l" rtl="0" eaLnBrk="1" hangingPunct="1">
              <a:lnSpc>
                <a:spcPct val="100000"/>
              </a:lnSpc>
              <a:buFont typeface="Arial" charset="0"/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96580331-CAD1-D244-837B-C26899B57275}"/>
              </a:ext>
            </a:extLst>
          </p:cNvPr>
          <p:cNvCxnSpPr>
            <a:cxnSpLocks/>
          </p:cNvCxnSpPr>
          <p:nvPr/>
        </p:nvCxnSpPr>
        <p:spPr>
          <a:xfrm flipH="1">
            <a:off x="3733800" y="1965325"/>
            <a:ext cx="381000" cy="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B97BC3C-9CA3-B247-8E6E-7E1E71666ABF}"/>
              </a:ext>
            </a:extLst>
          </p:cNvPr>
          <p:cNvSpPr txBox="1"/>
          <p:nvPr/>
        </p:nvSpPr>
        <p:spPr>
          <a:xfrm>
            <a:off x="4267200" y="1780659"/>
            <a:ext cx="13773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initialization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1A94A12-1BCB-2D43-80DC-67A4E97BDDF2}"/>
              </a:ext>
            </a:extLst>
          </p:cNvPr>
          <p:cNvSpPr txBox="1"/>
          <p:nvPr/>
        </p:nvSpPr>
        <p:spPr>
          <a:xfrm>
            <a:off x="228600" y="3955002"/>
            <a:ext cx="510909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Remember the lazy execution: Nothing run yet!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96D4ED6F-F400-EE4D-865C-777F9D2C6125}"/>
              </a:ext>
            </a:extLst>
          </p:cNvPr>
          <p:cNvGrpSpPr/>
          <p:nvPr/>
        </p:nvGrpSpPr>
        <p:grpSpPr>
          <a:xfrm>
            <a:off x="6443071" y="1020139"/>
            <a:ext cx="2570658" cy="3733800"/>
            <a:chOff x="6172200" y="1127125"/>
            <a:chExt cx="2570658" cy="3733800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85F72A7-938B-6E4D-B74C-3B809D732079}"/>
                </a:ext>
              </a:extLst>
            </p:cNvPr>
            <p:cNvSpPr txBox="1"/>
            <p:nvPr/>
          </p:nvSpPr>
          <p:spPr>
            <a:xfrm>
              <a:off x="7849148" y="4491593"/>
              <a:ext cx="304800" cy="3693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6733B6BD-B9C7-1F45-9AFB-154C6A8192B0}"/>
                </a:ext>
              </a:extLst>
            </p:cNvPr>
            <p:cNvSpPr txBox="1"/>
            <p:nvPr/>
          </p:nvSpPr>
          <p:spPr>
            <a:xfrm>
              <a:off x="7866559" y="2013572"/>
              <a:ext cx="876299" cy="36933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labels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9F8D51F-CEFD-3E46-A108-7978089421F6}"/>
                </a:ext>
              </a:extLst>
            </p:cNvPr>
            <p:cNvSpPr txBox="1"/>
            <p:nvPr/>
          </p:nvSpPr>
          <p:spPr>
            <a:xfrm>
              <a:off x="6999353" y="4491593"/>
              <a:ext cx="304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4BD5D68-BC70-4A42-9AE2-FC29F8A5FB04}"/>
                </a:ext>
              </a:extLst>
            </p:cNvPr>
            <p:cNvSpPr txBox="1"/>
            <p:nvPr/>
          </p:nvSpPr>
          <p:spPr>
            <a:xfrm>
              <a:off x="6172200" y="3646107"/>
              <a:ext cx="304800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9A9873CB-2E9F-AC45-BA1A-05C755DC880C}"/>
                </a:ext>
              </a:extLst>
            </p:cNvPr>
            <p:cNvSpPr txBox="1"/>
            <p:nvPr/>
          </p:nvSpPr>
          <p:spPr>
            <a:xfrm>
              <a:off x="6358290" y="2824905"/>
              <a:ext cx="72253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add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B06BE04-4F54-1847-A6F1-B0D3D8E334CD}"/>
                </a:ext>
              </a:extLst>
            </p:cNvPr>
            <p:cNvSpPr txBox="1"/>
            <p:nvPr/>
          </p:nvSpPr>
          <p:spPr>
            <a:xfrm>
              <a:off x="7315200" y="1127125"/>
              <a:ext cx="722533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cost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="" xmlns:a16="http://schemas.microsoft.com/office/drawing/2014/main" id="{D9CC75E2-A42E-8A43-9FB2-5D3D25C49D5A}"/>
                </a:ext>
              </a:extLst>
            </p:cNvPr>
            <p:cNvCxnSpPr/>
            <p:nvPr/>
          </p:nvCxnSpPr>
          <p:spPr>
            <a:xfrm flipV="1">
              <a:off x="7151753" y="4015439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40254C74-6C6C-6844-B686-162B2B1FF583}"/>
                </a:ext>
              </a:extLst>
            </p:cNvPr>
            <p:cNvCxnSpPr/>
            <p:nvPr/>
          </p:nvCxnSpPr>
          <p:spPr>
            <a:xfrm flipV="1">
              <a:off x="6342833" y="3190855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11C2985B-630B-444B-917A-628F589DB8DA}"/>
                </a:ext>
              </a:extLst>
            </p:cNvPr>
            <p:cNvCxnSpPr/>
            <p:nvPr/>
          </p:nvCxnSpPr>
          <p:spPr>
            <a:xfrm flipV="1">
              <a:off x="6818378" y="2348751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="" xmlns:a16="http://schemas.microsoft.com/office/drawing/2014/main" id="{A986424C-4BB9-6F4E-B629-D0CACF0259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00452" y="4015439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0A35BF84-F39E-8342-8DB3-FCD0AB81EA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23014" y="3214904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3EAE86C-AF9A-1F4B-8B71-342A67E9F032}"/>
                </a:ext>
              </a:extLst>
            </p:cNvPr>
            <p:cNvSpPr txBox="1"/>
            <p:nvPr/>
          </p:nvSpPr>
          <p:spPr>
            <a:xfrm>
              <a:off x="6999353" y="3646107"/>
              <a:ext cx="1028699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matmul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="" xmlns:a16="http://schemas.microsoft.com/office/drawing/2014/main" id="{BE4333D5-818B-AA4A-8446-B07C84989D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7320" y="1508125"/>
              <a:ext cx="501096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84DD617-0967-884F-A790-825CB3B616D6}"/>
                </a:ext>
              </a:extLst>
            </p:cNvPr>
            <p:cNvSpPr txBox="1"/>
            <p:nvPr/>
          </p:nvSpPr>
          <p:spPr>
            <a:xfrm>
              <a:off x="6587130" y="2008638"/>
              <a:ext cx="766700" cy="36933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algn="ctr" defTabSz="914400" rtl="1" eaLnBrk="1" latinLnBrk="0" hangingPunct="1"/>
              <a:r>
                <a:rPr lang="en-US" dirty="0" err="1"/>
                <a:t>pred</a:t>
              </a:r>
              <a:endParaRPr lang="en-US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50307254-4CDC-9641-819F-4F73E2AFE8CB}"/>
                </a:ext>
              </a:extLst>
            </p:cNvPr>
            <p:cNvCxnSpPr/>
            <p:nvPr/>
          </p:nvCxnSpPr>
          <p:spPr>
            <a:xfrm flipV="1">
              <a:off x="7224110" y="1518927"/>
              <a:ext cx="361949" cy="476154"/>
            </a:xfrm>
            <a:prstGeom prst="straightConnector1">
              <a:avLst/>
            </a:prstGeom>
            <a:ln w="412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7032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B3ABC8-822C-B64A-9372-7582C27A2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 eaLnBrk="1" hangingPunct="1"/>
            <a:r>
              <a:rPr lang="en-US" dirty="0"/>
              <a:t>Session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FC9C02C-B642-4440-9AE0-07BCE6CE8F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6CCE038-56FB-9344-AE0A-068BE64BD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868"/>
            <a:ext cx="9144000" cy="37843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37861C5B-03D2-0847-9C47-578487548B17}"/>
              </a:ext>
            </a:extLst>
          </p:cNvPr>
          <p:cNvCxnSpPr>
            <a:cxnSpLocks/>
          </p:cNvCxnSpPr>
          <p:nvPr/>
        </p:nvCxnSpPr>
        <p:spPr>
          <a:xfrm flipH="1" flipV="1">
            <a:off x="4800600" y="4327526"/>
            <a:ext cx="304800" cy="31305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492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952625" y="2077244"/>
            <a:ext cx="5238750" cy="995362"/>
          </a:xfrm>
        </p:spPr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98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1"/>
          <p:cNvSpPr txBox="1">
            <a:spLocks/>
          </p:cNvSpPr>
          <p:nvPr/>
        </p:nvSpPr>
        <p:spPr>
          <a:xfrm>
            <a:off x="2845548" y="2947262"/>
            <a:ext cx="1131776" cy="777728"/>
          </a:xfrm>
          <a:prstGeom prst="rect">
            <a:avLst/>
          </a:prstGeom>
        </p:spPr>
        <p:txBody>
          <a:bodyPr vert="horz" lIns="68411" tIns="34206" rIns="68411" bIns="34206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buClr>
                <a:prstClr val="black"/>
              </a:buClr>
            </a:pPr>
            <a:endParaRPr lang="en-US" sz="1795" dirty="0">
              <a:solidFill>
                <a:prstClr val="black">
                  <a:lumMod val="75000"/>
                  <a:lumOff val="25000"/>
                </a:prst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3" name="Title 11"/>
          <p:cNvSpPr txBox="1">
            <a:spLocks/>
          </p:cNvSpPr>
          <p:nvPr/>
        </p:nvSpPr>
        <p:spPr>
          <a:xfrm>
            <a:off x="3648348" y="2232383"/>
            <a:ext cx="1223155" cy="343594"/>
          </a:xfrm>
          <a:prstGeom prst="rect">
            <a:avLst/>
          </a:prstGeom>
        </p:spPr>
        <p:txBody>
          <a:bodyPr vert="horz" lIns="68411" tIns="34206" rIns="68411" bIns="34206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buClr>
                <a:prstClr val="black"/>
              </a:buClr>
            </a:pPr>
            <a:endParaRPr lang="en-US" sz="1994" dirty="0">
              <a:solidFill>
                <a:prstClr val="black">
                  <a:lumMod val="75000"/>
                  <a:lumOff val="25000"/>
                </a:prst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graphicFrame>
        <p:nvGraphicFramePr>
          <p:cNvPr id="53" name="Content Placeholder 4" descr="&lt;tags&gt;&lt;tag n=&quot;AppId&quot; v=&quot;1&quot; /&gt;&lt;tag n=&quot;Type&quot; v=&quot;0&quot; /&gt;&lt;tag n=&quot;TimeStamp&quot; v=&quot;2014-09-02 18:53:01&quot; /&gt;&lt;tag n=&quot;TagName&quot; v=&quot;Content Placeholder 4&quot; /&gt;&lt;tag n=&quot;Top&quot; v=&quot;100.2512&quot; /&gt;&lt;tag n=&quot;Left&quot; v=&quot;0&quot; /&gt;&lt;tag n=&quot;Height&quot; v=&quot;157.9988&quot; /&gt;&lt;tag n=&quot;Width&quot; v=&quot;684.6315&quot; /&gt;&lt;/tags&gt;"/>
          <p:cNvGraphicFramePr>
            <a:graphicFrameLocks/>
          </p:cNvGraphicFramePr>
          <p:nvPr>
            <p:extLst/>
          </p:nvPr>
        </p:nvGraphicFramePr>
        <p:xfrm>
          <a:off x="-145488" y="1359261"/>
          <a:ext cx="9512168" cy="3424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3" name="Title 11"/>
          <p:cNvSpPr txBox="1">
            <a:spLocks/>
          </p:cNvSpPr>
          <p:nvPr/>
        </p:nvSpPr>
        <p:spPr>
          <a:xfrm>
            <a:off x="3267553" y="2275174"/>
            <a:ext cx="1883699" cy="1080091"/>
          </a:xfrm>
          <a:prstGeom prst="rect">
            <a:avLst/>
          </a:prstGeom>
        </p:spPr>
        <p:txBody>
          <a:bodyPr vert="horz" lIns="68411" tIns="34206" rIns="68411" bIns="34206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buClr>
                <a:prstClr val="black"/>
              </a:buClr>
            </a:pPr>
            <a:r>
              <a:rPr lang="en-US" sz="1795" b="1" dirty="0">
                <a:solidFill>
                  <a:srgbClr val="00B1CB"/>
                </a:solidFill>
                <a:latin typeface="Arial" charset="0"/>
                <a:ea typeface="Arial" charset="0"/>
                <a:cs typeface="Arial" charset="0"/>
              </a:rPr>
              <a:t>$300M</a:t>
            </a:r>
            <a:endParaRPr lang="en-US" sz="1198" b="1" dirty="0">
              <a:solidFill>
                <a:srgbClr val="00B1CB"/>
              </a:solidFill>
              <a:latin typeface="Arial" charset="0"/>
              <a:ea typeface="Arial" charset="0"/>
              <a:cs typeface="Arial" charset="0"/>
            </a:endParaRPr>
          </a:p>
          <a:p>
            <a:pPr algn="l">
              <a:lnSpc>
                <a:spcPct val="110000"/>
              </a:lnSpc>
              <a:buClr>
                <a:prstClr val="black"/>
              </a:buClr>
            </a:pPr>
            <a:r>
              <a:rPr kumimoji="1" lang="en-US" sz="1198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Became the largest global discovery platform</a:t>
            </a:r>
          </a:p>
          <a:p>
            <a:pPr algn="l">
              <a:lnSpc>
                <a:spcPct val="80000"/>
              </a:lnSpc>
              <a:buClr>
                <a:prstClr val="black"/>
              </a:buClr>
            </a:pPr>
            <a:endParaRPr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Title 11"/>
          <p:cNvSpPr txBox="1">
            <a:spLocks/>
          </p:cNvSpPr>
          <p:nvPr/>
        </p:nvSpPr>
        <p:spPr>
          <a:xfrm>
            <a:off x="396875" y="3735249"/>
            <a:ext cx="1559789" cy="915849"/>
          </a:xfrm>
          <a:prstGeom prst="rect">
            <a:avLst/>
          </a:prstGeom>
        </p:spPr>
        <p:txBody>
          <a:bodyPr vert="horz" lIns="68411" tIns="34206" rIns="68411" bIns="34206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buClr>
                <a:prstClr val="black"/>
              </a:buClr>
            </a:pPr>
            <a:r>
              <a:rPr kumimoji="1" lang="en-US" sz="1198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Founded Taboola to recommend videos</a:t>
            </a:r>
          </a:p>
          <a:p>
            <a:pPr algn="l">
              <a:lnSpc>
                <a:spcPct val="80000"/>
              </a:lnSpc>
              <a:buClr>
                <a:prstClr val="black"/>
              </a:buClr>
            </a:pPr>
            <a:endParaRPr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464523" y="4575911"/>
            <a:ext cx="233063" cy="233060"/>
            <a:chOff x="2270484" y="4820818"/>
            <a:chExt cx="304802" cy="304800"/>
          </a:xfrm>
        </p:grpSpPr>
        <p:sp>
          <p:nvSpPr>
            <p:cNvPr id="63" name="Oval 62"/>
            <p:cNvSpPr/>
            <p:nvPr/>
          </p:nvSpPr>
          <p:spPr>
            <a:xfrm>
              <a:off x="2270484" y="4820818"/>
              <a:ext cx="304802" cy="30480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2357984" y="4908317"/>
              <a:ext cx="129802" cy="12980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6901291" y="3144162"/>
            <a:ext cx="233063" cy="233060"/>
            <a:chOff x="2270484" y="4820818"/>
            <a:chExt cx="304802" cy="304800"/>
          </a:xfrm>
        </p:grpSpPr>
        <p:sp>
          <p:nvSpPr>
            <p:cNvPr id="69" name="Oval 68"/>
            <p:cNvSpPr/>
            <p:nvPr/>
          </p:nvSpPr>
          <p:spPr>
            <a:xfrm>
              <a:off x="2270484" y="4820818"/>
              <a:ext cx="304802" cy="30480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357984" y="4908317"/>
              <a:ext cx="129802" cy="12980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3627966" y="4492010"/>
            <a:ext cx="233063" cy="233060"/>
            <a:chOff x="2270484" y="4820818"/>
            <a:chExt cx="304802" cy="304800"/>
          </a:xfrm>
        </p:grpSpPr>
        <p:sp>
          <p:nvSpPr>
            <p:cNvPr id="75" name="Oval 74"/>
            <p:cNvSpPr/>
            <p:nvPr/>
          </p:nvSpPr>
          <p:spPr>
            <a:xfrm>
              <a:off x="2270484" y="4820818"/>
              <a:ext cx="304802" cy="30480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2357984" y="4908317"/>
              <a:ext cx="129802" cy="12980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</p:grpSp>
      <p:sp>
        <p:nvSpPr>
          <p:cNvPr id="35" name="Subtitle 2"/>
          <p:cNvSpPr txBox="1">
            <a:spLocks/>
          </p:cNvSpPr>
          <p:nvPr/>
        </p:nvSpPr>
        <p:spPr>
          <a:xfrm>
            <a:off x="3062346" y="4373286"/>
            <a:ext cx="1536600" cy="607837"/>
          </a:xfrm>
          <a:prstGeom prst="rect">
            <a:avLst/>
          </a:prstGeom>
        </p:spPr>
        <p:txBody>
          <a:bodyPr vert="horz" lIns="68411" tIns="34206" rIns="68411" bIns="34206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prstClr val="black"/>
              </a:buClr>
            </a:pPr>
            <a:endParaRPr kumimoji="1"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Subtitle 2"/>
          <p:cNvSpPr txBox="1">
            <a:spLocks/>
          </p:cNvSpPr>
          <p:nvPr/>
        </p:nvSpPr>
        <p:spPr>
          <a:xfrm>
            <a:off x="5293258" y="4153565"/>
            <a:ext cx="2022158" cy="1013100"/>
          </a:xfrm>
          <a:prstGeom prst="rect">
            <a:avLst/>
          </a:prstGeom>
        </p:spPr>
        <p:txBody>
          <a:bodyPr vert="horz" lIns="68411" tIns="34206" rIns="68411" bIns="34206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prstClr val="black"/>
              </a:buClr>
            </a:pPr>
            <a:endParaRPr kumimoji="1"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Subtitle 2"/>
          <p:cNvSpPr txBox="1">
            <a:spLocks/>
          </p:cNvSpPr>
          <p:nvPr/>
        </p:nvSpPr>
        <p:spPr>
          <a:xfrm>
            <a:off x="7364596" y="2584307"/>
            <a:ext cx="1607498" cy="817146"/>
          </a:xfrm>
          <a:prstGeom prst="rect">
            <a:avLst/>
          </a:prstGeom>
        </p:spPr>
        <p:txBody>
          <a:bodyPr vert="horz" lIns="68411" tIns="34206" rIns="68411" bIns="34206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prstClr val="black"/>
              </a:buClr>
            </a:pPr>
            <a:endParaRPr kumimoji="1"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Subtitle 2"/>
          <p:cNvSpPr txBox="1">
            <a:spLocks/>
          </p:cNvSpPr>
          <p:nvPr/>
        </p:nvSpPr>
        <p:spPr>
          <a:xfrm>
            <a:off x="4708408" y="1783840"/>
            <a:ext cx="1826867" cy="982666"/>
          </a:xfrm>
          <a:prstGeom prst="rect">
            <a:avLst/>
          </a:prstGeom>
        </p:spPr>
        <p:txBody>
          <a:bodyPr vert="horz" lIns="68411" tIns="34206" rIns="68411" bIns="34206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1">
              <a:buClr>
                <a:prstClr val="black"/>
              </a:buClr>
            </a:pPr>
            <a:r>
              <a:rPr lang="en-US" sz="1795" b="1" dirty="0">
                <a:solidFill>
                  <a:srgbClr val="00B1CB"/>
                </a:solidFill>
                <a:latin typeface="Arial" charset="0"/>
                <a:ea typeface="Arial" charset="0"/>
                <a:cs typeface="Arial" charset="0"/>
              </a:rPr>
              <a:t>$550M</a:t>
            </a:r>
            <a:endParaRPr lang="he-IL" sz="1795" b="1" dirty="0">
              <a:solidFill>
                <a:srgbClr val="00B1CB"/>
              </a:solidFill>
              <a:latin typeface="Arial" charset="0"/>
              <a:ea typeface="Arial" charset="0"/>
              <a:cs typeface="Arial" charset="0"/>
            </a:endParaRPr>
          </a:p>
          <a:p>
            <a:pPr algn="l" rtl="1">
              <a:buClr>
                <a:prstClr val="black"/>
              </a:buClr>
            </a:pPr>
            <a:r>
              <a:rPr kumimoji="1" lang="en-US" sz="1198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Acquired </a:t>
            </a:r>
            <a:r>
              <a:rPr kumimoji="1" lang="en-US" sz="1198" dirty="0" err="1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ConvertMedia</a:t>
            </a:r>
            <a:r>
              <a:rPr kumimoji="1" lang="en-US" sz="1198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 to double down on video</a:t>
            </a:r>
          </a:p>
          <a:p>
            <a:pPr algn="l" defTabSz="912161" rtl="1">
              <a:buClr>
                <a:prstClr val="black"/>
              </a:buClr>
            </a:pPr>
            <a:endParaRPr kumimoji="1"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37224" y="2094057"/>
            <a:ext cx="631904" cy="30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97" dirty="0">
                <a:solidFill>
                  <a:srgbClr val="00B1CB"/>
                </a:solidFill>
                <a:latin typeface="Arial" charset="0"/>
                <a:ea typeface="Arial" charset="0"/>
                <a:cs typeface="Arial" charset="0"/>
              </a:rPr>
              <a:t>2015 </a:t>
            </a:r>
            <a:endParaRPr lang="en-US" sz="1397" dirty="0">
              <a:solidFill>
                <a:srgbClr val="00B1C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28592" y="2736047"/>
            <a:ext cx="1868255" cy="1340728"/>
            <a:chOff x="1950290" y="2643169"/>
            <a:chExt cx="1870561" cy="1342383"/>
          </a:xfrm>
        </p:grpSpPr>
        <p:sp>
          <p:nvSpPr>
            <p:cNvPr id="34" name="Title 11"/>
            <p:cNvSpPr txBox="1">
              <a:spLocks/>
            </p:cNvSpPr>
            <p:nvPr/>
          </p:nvSpPr>
          <p:spPr>
            <a:xfrm>
              <a:off x="1967462" y="2700074"/>
              <a:ext cx="1853389" cy="1285478"/>
            </a:xfrm>
            <a:prstGeom prst="rect">
              <a:avLst/>
            </a:prstGeom>
          </p:spPr>
          <p:txBody>
            <a:bodyPr vert="horz" lIns="68411" tIns="34206" rIns="68411" bIns="34206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buClr>
                  <a:prstClr val="black"/>
                </a:buClr>
              </a:pPr>
              <a:r>
                <a:rPr lang="en-US" sz="1795" b="1" dirty="0">
                  <a:solidFill>
                    <a:srgbClr val="00B1CB"/>
                  </a:solidFill>
                  <a:latin typeface="Arial" charset="0"/>
                  <a:ea typeface="Arial" charset="0"/>
                  <a:cs typeface="Arial" charset="0"/>
                </a:rPr>
                <a:t>$1M+</a:t>
              </a:r>
            </a:p>
            <a:p>
              <a:pPr algn="l">
                <a:buClr>
                  <a:prstClr val="black"/>
                </a:buClr>
              </a:pPr>
              <a:r>
                <a:rPr kumimoji="1" lang="en-US" sz="1198" dirty="0">
                  <a:solidFill>
                    <a:prstClr val="white"/>
                  </a:solidFill>
                  <a:latin typeface="Arial" charset="0"/>
                  <a:ea typeface="Arial" charset="0"/>
                  <a:cs typeface="Arial" charset="0"/>
                </a:rPr>
                <a:t>Launched “Sponsored Content” and moved into articles, galleries</a:t>
              </a:r>
              <a:endParaRPr lang="en-US" sz="1198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950290" y="2643169"/>
              <a:ext cx="632684" cy="3077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97" dirty="0">
                  <a:solidFill>
                    <a:srgbClr val="009CC5"/>
                  </a:solidFill>
                  <a:latin typeface="Arial" charset="0"/>
                  <a:ea typeface="Arial" charset="0"/>
                  <a:cs typeface="Arial" charset="0"/>
                </a:rPr>
                <a:t>2012 </a:t>
              </a:r>
              <a:endParaRPr lang="en-US" sz="1397" dirty="0">
                <a:solidFill>
                  <a:srgbClr val="009CC5"/>
                </a:solidFill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4708409" y="1580298"/>
            <a:ext cx="631904" cy="30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97" dirty="0">
                <a:solidFill>
                  <a:srgbClr val="00B1CB"/>
                </a:solidFill>
                <a:latin typeface="Arial" charset="0"/>
                <a:ea typeface="Arial" charset="0"/>
                <a:cs typeface="Arial" charset="0"/>
              </a:rPr>
              <a:t>2016 </a:t>
            </a:r>
            <a:endParaRPr lang="en-US" sz="1397" dirty="0">
              <a:solidFill>
                <a:srgbClr val="00B1CB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64017" y="3602746"/>
            <a:ext cx="582211" cy="30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97" dirty="0">
                <a:solidFill>
                  <a:srgbClr val="00B1CB"/>
                </a:solidFill>
                <a:latin typeface="Arial" charset="0"/>
                <a:ea typeface="Arial" charset="0"/>
                <a:cs typeface="Arial" charset="0"/>
              </a:rPr>
              <a:t>2007</a:t>
            </a:r>
            <a:endParaRPr lang="en-US" sz="1397" dirty="0">
              <a:solidFill>
                <a:srgbClr val="00B1CB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65968" y="341320"/>
            <a:ext cx="7265957" cy="104938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797" dirty="0"/>
              <a:t>Strong </a:t>
            </a:r>
            <a:r>
              <a:rPr lang="en-US" sz="2797"/>
              <a:t>Financials and </a:t>
            </a:r>
            <a:r>
              <a:rPr lang="en-US" sz="2797" dirty="0"/>
              <a:t>Rapid Growth</a:t>
            </a:r>
            <a:br>
              <a:rPr lang="en-US" sz="2797" dirty="0"/>
            </a:br>
            <a:r>
              <a:rPr lang="en-US" sz="2797" dirty="0"/>
              <a:t>$157M Funding, $</a:t>
            </a:r>
            <a:r>
              <a:rPr lang="en-US" sz="2797"/>
              <a:t>100M in the </a:t>
            </a:r>
            <a:r>
              <a:rPr lang="en-US" sz="2797" dirty="0"/>
              <a:t>Bank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927062" y="3596419"/>
            <a:ext cx="1829817" cy="1084000"/>
            <a:chOff x="6185963" y="3797612"/>
            <a:chExt cx="1832076" cy="10853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963" y="4225119"/>
              <a:ext cx="860555" cy="1924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alphaModFix am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974" y="4225883"/>
              <a:ext cx="812065" cy="21359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8096" y="3797612"/>
              <a:ext cx="889202" cy="27735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963" y="4573196"/>
              <a:ext cx="757076" cy="25906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21938" t="23164" r="19975" b="30703"/>
            <a:stretch/>
          </p:blipFill>
          <p:spPr>
            <a:xfrm>
              <a:off x="6186023" y="4544230"/>
              <a:ext cx="684215" cy="338720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8446134" y="1604329"/>
            <a:ext cx="233063" cy="233060"/>
            <a:chOff x="2270484" y="4820818"/>
            <a:chExt cx="304802" cy="304800"/>
          </a:xfrm>
        </p:grpSpPr>
        <p:sp>
          <p:nvSpPr>
            <p:cNvPr id="40" name="Oval 39"/>
            <p:cNvSpPr/>
            <p:nvPr/>
          </p:nvSpPr>
          <p:spPr>
            <a:xfrm>
              <a:off x="2270484" y="4820818"/>
              <a:ext cx="304802" cy="30480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357984" y="4908317"/>
              <a:ext cx="129802" cy="12980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</p:grpSp>
      <p:sp>
        <p:nvSpPr>
          <p:cNvPr id="46" name="Subtitle 2"/>
          <p:cNvSpPr txBox="1">
            <a:spLocks/>
          </p:cNvSpPr>
          <p:nvPr/>
        </p:nvSpPr>
        <p:spPr>
          <a:xfrm>
            <a:off x="6624995" y="1553912"/>
            <a:ext cx="1851708" cy="982666"/>
          </a:xfrm>
          <a:prstGeom prst="rect">
            <a:avLst/>
          </a:prstGeom>
        </p:spPr>
        <p:txBody>
          <a:bodyPr vert="horz" lIns="68411" tIns="34206" rIns="68411" bIns="34206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1">
              <a:buClr>
                <a:prstClr val="black"/>
              </a:buClr>
            </a:pPr>
            <a:r>
              <a:rPr kumimoji="1" lang="en-US" sz="1198" dirty="0">
                <a:solidFill>
                  <a:prstClr val="white"/>
                </a:solidFill>
                <a:latin typeface="Arial" charset="0"/>
                <a:ea typeface="Arial" charset="0"/>
                <a:cs typeface="Arial" charset="0"/>
              </a:rPr>
              <a:t>Acquired Commerce Sciences for personalization tech</a:t>
            </a:r>
          </a:p>
          <a:p>
            <a:pPr algn="l" defTabSz="912161" rtl="1">
              <a:buClr>
                <a:prstClr val="black"/>
              </a:buClr>
            </a:pPr>
            <a:endParaRPr kumimoji="1" lang="en-US" sz="1198" dirty="0">
              <a:solidFill>
                <a:prstClr val="white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99402" y="1276663"/>
            <a:ext cx="631904" cy="30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97" dirty="0">
                <a:solidFill>
                  <a:srgbClr val="00B1CB"/>
                </a:solidFill>
                <a:latin typeface="Arial" charset="0"/>
                <a:ea typeface="Arial" charset="0"/>
                <a:cs typeface="Arial" charset="0"/>
              </a:rPr>
              <a:t>2017 </a:t>
            </a:r>
            <a:endParaRPr lang="en-US" sz="1397" dirty="0">
              <a:solidFill>
                <a:srgbClr val="00B1CB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5308932" y="4027019"/>
            <a:ext cx="233063" cy="233060"/>
            <a:chOff x="2270484" y="4820818"/>
            <a:chExt cx="304802" cy="304800"/>
          </a:xfrm>
        </p:grpSpPr>
        <p:sp>
          <p:nvSpPr>
            <p:cNvPr id="49" name="Oval 48"/>
            <p:cNvSpPr/>
            <p:nvPr/>
          </p:nvSpPr>
          <p:spPr>
            <a:xfrm>
              <a:off x="2270484" y="4820818"/>
              <a:ext cx="304802" cy="304800"/>
            </a:xfrm>
            <a:prstGeom prst="ellipse">
              <a:avLst/>
            </a:prstGeom>
            <a:solidFill>
              <a:schemeClr val="bg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2357984" y="4908317"/>
              <a:ext cx="129802" cy="12980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5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CrisscrossEtching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28287" y="3620312"/>
            <a:ext cx="851099" cy="2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08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4DC9EC93-289B-9444-BB14-DEEEC92C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sz="2100" dirty="0"/>
              <a:t>The Largest Content Recommendation Platform in the World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30D0DEC-8F3A-4546-AC11-1B9FA73D5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en-US" dirty="0" err="1"/>
              <a:t>Taboola</a:t>
            </a:r>
            <a:r>
              <a:rPr lang="en-US" dirty="0"/>
              <a:t>: Company Overview</a:t>
            </a:r>
          </a:p>
        </p:txBody>
      </p:sp>
      <p:pic>
        <p:nvPicPr>
          <p:cNvPr id="7" name="Shape 411">
            <a:extLst>
              <a:ext uri="{FF2B5EF4-FFF2-40B4-BE49-F238E27FC236}">
                <a16:creationId xmlns:a16="http://schemas.microsoft.com/office/drawing/2014/main" xmlns="" id="{7D3A4C03-62C5-C740-906C-85049DE626D4}"/>
              </a:ext>
            </a:extLst>
          </p:cNvPr>
          <p:cNvPicPr preferRelativeResize="0"/>
          <p:nvPr/>
        </p:nvPicPr>
        <p:blipFill rotWithShape="1">
          <a:blip r:embed="rId2">
            <a:alphaModFix/>
            <a:biLevel thresh="25000"/>
          </a:blip>
          <a:srcRect/>
          <a:stretch/>
        </p:blipFill>
        <p:spPr>
          <a:xfrm>
            <a:off x="2185609" y="1227551"/>
            <a:ext cx="4772780" cy="249722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12">
            <a:extLst>
              <a:ext uri="{FF2B5EF4-FFF2-40B4-BE49-F238E27FC236}">
                <a16:creationId xmlns:a16="http://schemas.microsoft.com/office/drawing/2014/main" xmlns="" id="{7E26DF03-7A42-7747-A5E5-C05C069E35C3}"/>
              </a:ext>
            </a:extLst>
          </p:cNvPr>
          <p:cNvSpPr/>
          <p:nvPr/>
        </p:nvSpPr>
        <p:spPr>
          <a:xfrm>
            <a:off x="5309087" y="2645113"/>
            <a:ext cx="133279" cy="6897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757" y="0"/>
                </a:moveTo>
                <a:lnTo>
                  <a:pt x="0" y="119125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413">
            <a:extLst>
              <a:ext uri="{FF2B5EF4-FFF2-40B4-BE49-F238E27FC236}">
                <a16:creationId xmlns:a16="http://schemas.microsoft.com/office/drawing/2014/main" xmlns="" id="{E30DE98C-2906-BF40-A48E-9C35BE8116D6}"/>
              </a:ext>
            </a:extLst>
          </p:cNvPr>
          <p:cNvSpPr/>
          <p:nvPr/>
        </p:nvSpPr>
        <p:spPr>
          <a:xfrm>
            <a:off x="5297003" y="2719821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414">
            <a:extLst>
              <a:ext uri="{FF2B5EF4-FFF2-40B4-BE49-F238E27FC236}">
                <a16:creationId xmlns:a16="http://schemas.microsoft.com/office/drawing/2014/main" xmlns="" id="{9B32DC27-E3C1-9844-92D4-AF0C1BCBA3DD}"/>
              </a:ext>
            </a:extLst>
          </p:cNvPr>
          <p:cNvSpPr/>
          <p:nvPr/>
        </p:nvSpPr>
        <p:spPr>
          <a:xfrm>
            <a:off x="4621733" y="2030941"/>
            <a:ext cx="292862" cy="387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55" y="0"/>
                </a:moveTo>
                <a:lnTo>
                  <a:pt x="0" y="119361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415">
            <a:extLst>
              <a:ext uri="{FF2B5EF4-FFF2-40B4-BE49-F238E27FC236}">
                <a16:creationId xmlns:a16="http://schemas.microsoft.com/office/drawing/2014/main" xmlns="" id="{3E16B938-B6D1-3941-99D9-4A10F4AE3C3B}"/>
              </a:ext>
            </a:extLst>
          </p:cNvPr>
          <p:cNvSpPr/>
          <p:nvPr/>
        </p:nvSpPr>
        <p:spPr>
          <a:xfrm>
            <a:off x="5100962" y="2025987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416">
            <a:extLst>
              <a:ext uri="{FF2B5EF4-FFF2-40B4-BE49-F238E27FC236}">
                <a16:creationId xmlns:a16="http://schemas.microsoft.com/office/drawing/2014/main" xmlns="" id="{061D448E-F06B-FB42-9EF6-245D506616B1}"/>
              </a:ext>
            </a:extLst>
          </p:cNvPr>
          <p:cNvSpPr/>
          <p:nvPr/>
        </p:nvSpPr>
        <p:spPr>
          <a:xfrm>
            <a:off x="4609010" y="209040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417">
            <a:extLst>
              <a:ext uri="{FF2B5EF4-FFF2-40B4-BE49-F238E27FC236}">
                <a16:creationId xmlns:a16="http://schemas.microsoft.com/office/drawing/2014/main" xmlns="" id="{8B9CFFED-23D8-AF48-BDB1-4A93C6D831D7}"/>
              </a:ext>
            </a:extLst>
          </p:cNvPr>
          <p:cNvSpPr/>
          <p:nvPr/>
        </p:nvSpPr>
        <p:spPr>
          <a:xfrm>
            <a:off x="4407012" y="1949614"/>
            <a:ext cx="130356" cy="7423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882" y="0"/>
                </a:moveTo>
                <a:lnTo>
                  <a:pt x="0" y="119697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418">
            <a:extLst>
              <a:ext uri="{FF2B5EF4-FFF2-40B4-BE49-F238E27FC236}">
                <a16:creationId xmlns:a16="http://schemas.microsoft.com/office/drawing/2014/main" xmlns="" id="{5866420D-12B4-8E45-ABEC-1A68AE65533E}"/>
              </a:ext>
            </a:extLst>
          </p:cNvPr>
          <p:cNvSpPr/>
          <p:nvPr/>
        </p:nvSpPr>
        <p:spPr>
          <a:xfrm>
            <a:off x="4560916" y="1936151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419">
            <a:extLst>
              <a:ext uri="{FF2B5EF4-FFF2-40B4-BE49-F238E27FC236}">
                <a16:creationId xmlns:a16="http://schemas.microsoft.com/office/drawing/2014/main" xmlns="" id="{860DAFF8-BEB1-5E4D-A0B7-955AD13DE6EE}"/>
              </a:ext>
            </a:extLst>
          </p:cNvPr>
          <p:cNvSpPr/>
          <p:nvPr/>
        </p:nvSpPr>
        <p:spPr>
          <a:xfrm>
            <a:off x="4438743" y="2148007"/>
            <a:ext cx="110342" cy="8950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37" y="11930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420">
            <a:extLst>
              <a:ext uri="{FF2B5EF4-FFF2-40B4-BE49-F238E27FC236}">
                <a16:creationId xmlns:a16="http://schemas.microsoft.com/office/drawing/2014/main" xmlns="" id="{A26D2C6F-A4A4-744E-811C-7EE7D6D484BA}"/>
              </a:ext>
            </a:extLst>
          </p:cNvPr>
          <p:cNvSpPr/>
          <p:nvPr/>
        </p:nvSpPr>
        <p:spPr>
          <a:xfrm>
            <a:off x="2778764" y="1781526"/>
            <a:ext cx="161592" cy="10400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37" y="11930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421">
            <a:extLst>
              <a:ext uri="{FF2B5EF4-FFF2-40B4-BE49-F238E27FC236}">
                <a16:creationId xmlns:a16="http://schemas.microsoft.com/office/drawing/2014/main" xmlns="" id="{DD816554-1238-6141-B4E3-61A133351235}"/>
              </a:ext>
            </a:extLst>
          </p:cNvPr>
          <p:cNvSpPr/>
          <p:nvPr/>
        </p:nvSpPr>
        <p:spPr>
          <a:xfrm>
            <a:off x="2903210" y="1857532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Shape 422">
            <a:extLst>
              <a:ext uri="{FF2B5EF4-FFF2-40B4-BE49-F238E27FC236}">
                <a16:creationId xmlns:a16="http://schemas.microsoft.com/office/drawing/2014/main" xmlns="" id="{AC10D05A-D7AB-6042-B4EA-B3938044F612}"/>
              </a:ext>
            </a:extLst>
          </p:cNvPr>
          <p:cNvSpPr/>
          <p:nvPr/>
        </p:nvSpPr>
        <p:spPr>
          <a:xfrm>
            <a:off x="2901121" y="2260794"/>
            <a:ext cx="130098" cy="9529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37" y="11930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423">
            <a:extLst>
              <a:ext uri="{FF2B5EF4-FFF2-40B4-BE49-F238E27FC236}">
                <a16:creationId xmlns:a16="http://schemas.microsoft.com/office/drawing/2014/main" xmlns="" id="{8C10723E-C01D-3441-A843-068886701865}"/>
              </a:ext>
            </a:extLst>
          </p:cNvPr>
          <p:cNvSpPr/>
          <p:nvPr/>
        </p:nvSpPr>
        <p:spPr>
          <a:xfrm>
            <a:off x="3066365" y="2361562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424">
            <a:extLst>
              <a:ext uri="{FF2B5EF4-FFF2-40B4-BE49-F238E27FC236}">
                <a16:creationId xmlns:a16="http://schemas.microsoft.com/office/drawing/2014/main" xmlns="" id="{42222020-25EE-D64C-AC68-C6624926AE26}"/>
              </a:ext>
            </a:extLst>
          </p:cNvPr>
          <p:cNvSpPr/>
          <p:nvPr/>
        </p:nvSpPr>
        <p:spPr>
          <a:xfrm>
            <a:off x="3379315" y="2933123"/>
            <a:ext cx="80589" cy="12344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304"/>
                </a:moveTo>
                <a:lnTo>
                  <a:pt x="119437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425">
            <a:extLst>
              <a:ext uri="{FF2B5EF4-FFF2-40B4-BE49-F238E27FC236}">
                <a16:creationId xmlns:a16="http://schemas.microsoft.com/office/drawing/2014/main" xmlns="" id="{80ACA4DE-4D15-2945-89F7-DA22A589095B}"/>
              </a:ext>
            </a:extLst>
          </p:cNvPr>
          <p:cNvSpPr/>
          <p:nvPr/>
        </p:nvSpPr>
        <p:spPr>
          <a:xfrm>
            <a:off x="6309612" y="2267050"/>
            <a:ext cx="186351" cy="1711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37" y="119305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426">
            <a:extLst>
              <a:ext uri="{FF2B5EF4-FFF2-40B4-BE49-F238E27FC236}">
                <a16:creationId xmlns:a16="http://schemas.microsoft.com/office/drawing/2014/main" xmlns="" id="{195FA4F5-37B8-184A-9421-125E89079007}"/>
              </a:ext>
            </a:extLst>
          </p:cNvPr>
          <p:cNvSpPr/>
          <p:nvPr/>
        </p:nvSpPr>
        <p:spPr>
          <a:xfrm>
            <a:off x="6162917" y="2338277"/>
            <a:ext cx="62873" cy="8514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37" y="11930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427">
            <a:extLst>
              <a:ext uri="{FF2B5EF4-FFF2-40B4-BE49-F238E27FC236}">
                <a16:creationId xmlns:a16="http://schemas.microsoft.com/office/drawing/2014/main" xmlns="" id="{6045011B-F5BD-7B4A-8AD5-B30C00E93442}"/>
              </a:ext>
            </a:extLst>
          </p:cNvPr>
          <p:cNvSpPr/>
          <p:nvPr/>
        </p:nvSpPr>
        <p:spPr>
          <a:xfrm rot="10800000" flipH="1">
            <a:off x="5786396" y="2189235"/>
            <a:ext cx="153145" cy="1490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437" y="119304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428">
            <a:extLst>
              <a:ext uri="{FF2B5EF4-FFF2-40B4-BE49-F238E27FC236}">
                <a16:creationId xmlns:a16="http://schemas.microsoft.com/office/drawing/2014/main" xmlns="" id="{495E2328-A92E-8046-A1A3-2BE5ED92409C}"/>
              </a:ext>
            </a:extLst>
          </p:cNvPr>
          <p:cNvSpPr/>
          <p:nvPr/>
        </p:nvSpPr>
        <p:spPr>
          <a:xfrm>
            <a:off x="5910840" y="2423475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429">
            <a:extLst>
              <a:ext uri="{FF2B5EF4-FFF2-40B4-BE49-F238E27FC236}">
                <a16:creationId xmlns:a16="http://schemas.microsoft.com/office/drawing/2014/main" xmlns="" id="{888D2337-8140-4F44-9825-1D6DB7BE8FAD}"/>
              </a:ext>
            </a:extLst>
          </p:cNvPr>
          <p:cNvSpPr/>
          <p:nvPr/>
        </p:nvSpPr>
        <p:spPr>
          <a:xfrm>
            <a:off x="6064896" y="3274767"/>
            <a:ext cx="115742" cy="11283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562"/>
                </a:moveTo>
                <a:lnTo>
                  <a:pt x="119636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430">
            <a:extLst>
              <a:ext uri="{FF2B5EF4-FFF2-40B4-BE49-F238E27FC236}">
                <a16:creationId xmlns:a16="http://schemas.microsoft.com/office/drawing/2014/main" xmlns="" id="{30DEE310-46BA-644A-866C-F2BD24665982}"/>
              </a:ext>
            </a:extLst>
          </p:cNvPr>
          <p:cNvSpPr/>
          <p:nvPr/>
        </p:nvSpPr>
        <p:spPr>
          <a:xfrm>
            <a:off x="6051319" y="3353532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431">
            <a:extLst>
              <a:ext uri="{FF2B5EF4-FFF2-40B4-BE49-F238E27FC236}">
                <a16:creationId xmlns:a16="http://schemas.microsoft.com/office/drawing/2014/main" xmlns="" id="{06D3F006-BE42-DC43-8DB0-2056A455DEC6}"/>
              </a:ext>
            </a:extLst>
          </p:cNvPr>
          <p:cNvSpPr txBox="1"/>
          <p:nvPr/>
        </p:nvSpPr>
        <p:spPr>
          <a:xfrm>
            <a:off x="2888530" y="1663402"/>
            <a:ext cx="423089" cy="8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65"/>
              <a:buFont typeface="Arial"/>
              <a:buNone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Canada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8" name="Shape 432">
            <a:extLst>
              <a:ext uri="{FF2B5EF4-FFF2-40B4-BE49-F238E27FC236}">
                <a16:creationId xmlns:a16="http://schemas.microsoft.com/office/drawing/2014/main" xmlns="" id="{7ECD8643-29DA-1B4E-B1AD-346ADC16827E}"/>
              </a:ext>
            </a:extLst>
          </p:cNvPr>
          <p:cNvSpPr txBox="1"/>
          <p:nvPr/>
        </p:nvSpPr>
        <p:spPr>
          <a:xfrm>
            <a:off x="6469297" y="2295778"/>
            <a:ext cx="347457" cy="12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685" algn="ctr">
              <a:buClr>
                <a:srgbClr val="FFFFFF"/>
              </a:buClr>
              <a:buSzPts val="1065"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Japan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9" name="Shape 433">
            <a:extLst>
              <a:ext uri="{FF2B5EF4-FFF2-40B4-BE49-F238E27FC236}">
                <a16:creationId xmlns:a16="http://schemas.microsoft.com/office/drawing/2014/main" xmlns="" id="{1FCC5996-7A51-F04C-AC07-2659EFE848BF}"/>
              </a:ext>
            </a:extLst>
          </p:cNvPr>
          <p:cNvSpPr txBox="1"/>
          <p:nvPr/>
        </p:nvSpPr>
        <p:spPr>
          <a:xfrm>
            <a:off x="6079725" y="2414599"/>
            <a:ext cx="337132" cy="12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685" algn="ctr">
              <a:buClr>
                <a:srgbClr val="FFFFFF"/>
              </a:buClr>
              <a:buSzPts val="1065"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Korea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" name="Shape 434">
            <a:extLst>
              <a:ext uri="{FF2B5EF4-FFF2-40B4-BE49-F238E27FC236}">
                <a16:creationId xmlns:a16="http://schemas.microsoft.com/office/drawing/2014/main" xmlns="" id="{258AE126-F8ED-D543-AC80-A5E6E8E80F90}"/>
              </a:ext>
            </a:extLst>
          </p:cNvPr>
          <p:cNvSpPr txBox="1"/>
          <p:nvPr/>
        </p:nvSpPr>
        <p:spPr>
          <a:xfrm>
            <a:off x="5786946" y="1866747"/>
            <a:ext cx="279418" cy="11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685" algn="ctr">
              <a:buClr>
                <a:srgbClr val="FFFFFF"/>
              </a:buClr>
              <a:buSzPts val="1065"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China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1" name="Shape 435">
            <a:extLst>
              <a:ext uri="{FF2B5EF4-FFF2-40B4-BE49-F238E27FC236}">
                <a16:creationId xmlns:a16="http://schemas.microsoft.com/office/drawing/2014/main" xmlns="" id="{26B8FFBD-25F9-C745-A27A-B8D4346EE67B}"/>
              </a:ext>
            </a:extLst>
          </p:cNvPr>
          <p:cNvSpPr txBox="1"/>
          <p:nvPr/>
        </p:nvSpPr>
        <p:spPr>
          <a:xfrm>
            <a:off x="3077562" y="2803331"/>
            <a:ext cx="284135" cy="122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685">
              <a:buClr>
                <a:srgbClr val="FFFFFF"/>
              </a:buClr>
              <a:buSzPts val="1065"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Brazil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2" name="Shape 436">
            <a:extLst>
              <a:ext uri="{FF2B5EF4-FFF2-40B4-BE49-F238E27FC236}">
                <a16:creationId xmlns:a16="http://schemas.microsoft.com/office/drawing/2014/main" xmlns="" id="{96B6D103-D80F-5D40-A5BE-76B2302FE417}"/>
              </a:ext>
            </a:extLst>
          </p:cNvPr>
          <p:cNvSpPr txBox="1"/>
          <p:nvPr/>
        </p:nvSpPr>
        <p:spPr>
          <a:xfrm>
            <a:off x="3076515" y="2120778"/>
            <a:ext cx="302800" cy="11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59617">
              <a:buClr>
                <a:srgbClr val="FFFFFF"/>
              </a:buClr>
              <a:buSzPts val="1065"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USA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3" name="Shape 437">
            <a:extLst>
              <a:ext uri="{FF2B5EF4-FFF2-40B4-BE49-F238E27FC236}">
                <a16:creationId xmlns:a16="http://schemas.microsoft.com/office/drawing/2014/main" xmlns="" id="{546878A1-B9B2-E842-91F5-2ECF17ECE316}"/>
              </a:ext>
            </a:extLst>
          </p:cNvPr>
          <p:cNvSpPr/>
          <p:nvPr/>
        </p:nvSpPr>
        <p:spPr>
          <a:xfrm>
            <a:off x="2953033" y="1800608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20000" y="119885"/>
                </a:lnTo>
                <a:lnTo>
                  <a:pt x="120000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438">
            <a:extLst>
              <a:ext uri="{FF2B5EF4-FFF2-40B4-BE49-F238E27FC236}">
                <a16:creationId xmlns:a16="http://schemas.microsoft.com/office/drawing/2014/main" xmlns="" id="{5775FAE3-DFD7-BE47-95FD-C21ACA423E8E}"/>
              </a:ext>
            </a:extLst>
          </p:cNvPr>
          <p:cNvSpPr/>
          <p:nvPr/>
        </p:nvSpPr>
        <p:spPr>
          <a:xfrm>
            <a:off x="4911104" y="1910885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20000" y="119885"/>
                </a:lnTo>
                <a:lnTo>
                  <a:pt x="120000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439">
            <a:extLst>
              <a:ext uri="{FF2B5EF4-FFF2-40B4-BE49-F238E27FC236}">
                <a16:creationId xmlns:a16="http://schemas.microsoft.com/office/drawing/2014/main" xmlns="" id="{2136567B-BEA8-5941-8994-164FF82EAE5D}"/>
              </a:ext>
            </a:extLst>
          </p:cNvPr>
          <p:cNvSpPr/>
          <p:nvPr/>
        </p:nvSpPr>
        <p:spPr>
          <a:xfrm>
            <a:off x="6490403" y="2440286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20000" y="119885"/>
                </a:lnTo>
                <a:lnTo>
                  <a:pt x="120000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440">
            <a:extLst>
              <a:ext uri="{FF2B5EF4-FFF2-40B4-BE49-F238E27FC236}">
                <a16:creationId xmlns:a16="http://schemas.microsoft.com/office/drawing/2014/main" xmlns="" id="{8A1620AE-CE78-5C4F-A036-F86EB22B4633}"/>
              </a:ext>
            </a:extLst>
          </p:cNvPr>
          <p:cNvSpPr/>
          <p:nvPr/>
        </p:nvSpPr>
        <p:spPr>
          <a:xfrm>
            <a:off x="6093692" y="2536701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20000" y="119885"/>
                </a:lnTo>
                <a:lnTo>
                  <a:pt x="120000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441">
            <a:extLst>
              <a:ext uri="{FF2B5EF4-FFF2-40B4-BE49-F238E27FC236}">
                <a16:creationId xmlns:a16="http://schemas.microsoft.com/office/drawing/2014/main" xmlns="" id="{346A37D2-65EB-B24F-A9DC-4E1919C6BB15}"/>
              </a:ext>
            </a:extLst>
          </p:cNvPr>
          <p:cNvSpPr/>
          <p:nvPr/>
        </p:nvSpPr>
        <p:spPr>
          <a:xfrm>
            <a:off x="5771042" y="1995767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19975" y="119885"/>
                </a:lnTo>
                <a:lnTo>
                  <a:pt x="119975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442">
            <a:extLst>
              <a:ext uri="{FF2B5EF4-FFF2-40B4-BE49-F238E27FC236}">
                <a16:creationId xmlns:a16="http://schemas.microsoft.com/office/drawing/2014/main" xmlns="" id="{A0F65F3D-550B-B445-B6B3-BA1491741F61}"/>
              </a:ext>
            </a:extLst>
          </p:cNvPr>
          <p:cNvSpPr/>
          <p:nvPr/>
        </p:nvSpPr>
        <p:spPr>
          <a:xfrm>
            <a:off x="3062354" y="2943349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19844" y="119885"/>
                </a:lnTo>
                <a:lnTo>
                  <a:pt x="119844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443">
            <a:extLst>
              <a:ext uri="{FF2B5EF4-FFF2-40B4-BE49-F238E27FC236}">
                <a16:creationId xmlns:a16="http://schemas.microsoft.com/office/drawing/2014/main" xmlns="" id="{0C6C939C-425D-1643-87B2-DA9E163F51BC}"/>
              </a:ext>
            </a:extLst>
          </p:cNvPr>
          <p:cNvSpPr/>
          <p:nvPr/>
        </p:nvSpPr>
        <p:spPr>
          <a:xfrm>
            <a:off x="3031219" y="2253517"/>
            <a:ext cx="378927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19812" y="119885"/>
                </a:lnTo>
                <a:lnTo>
                  <a:pt x="119812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449">
            <a:extLst>
              <a:ext uri="{FF2B5EF4-FFF2-40B4-BE49-F238E27FC236}">
                <a16:creationId xmlns:a16="http://schemas.microsoft.com/office/drawing/2014/main" xmlns="" id="{0793B980-F5D5-3D42-A436-2E5040D2832C}"/>
              </a:ext>
            </a:extLst>
          </p:cNvPr>
          <p:cNvSpPr/>
          <p:nvPr/>
        </p:nvSpPr>
        <p:spPr>
          <a:xfrm>
            <a:off x="4412441" y="2030392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450">
            <a:extLst>
              <a:ext uri="{FF2B5EF4-FFF2-40B4-BE49-F238E27FC236}">
                <a16:creationId xmlns:a16="http://schemas.microsoft.com/office/drawing/2014/main" xmlns="" id="{1E0ABACE-406F-104F-AC42-69959FA53C8A}"/>
              </a:ext>
            </a:extLst>
          </p:cNvPr>
          <p:cNvSpPr/>
          <p:nvPr/>
        </p:nvSpPr>
        <p:spPr>
          <a:xfrm>
            <a:off x="4563188" y="2204106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451">
            <a:extLst>
              <a:ext uri="{FF2B5EF4-FFF2-40B4-BE49-F238E27FC236}">
                <a16:creationId xmlns:a16="http://schemas.microsoft.com/office/drawing/2014/main" xmlns="" id="{70DAE814-7EB8-0C43-95F4-EA99BDD9B93B}"/>
              </a:ext>
            </a:extLst>
          </p:cNvPr>
          <p:cNvSpPr/>
          <p:nvPr/>
        </p:nvSpPr>
        <p:spPr>
          <a:xfrm>
            <a:off x="4441385" y="2129716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456">
            <a:extLst>
              <a:ext uri="{FF2B5EF4-FFF2-40B4-BE49-F238E27FC236}">
                <a16:creationId xmlns:a16="http://schemas.microsoft.com/office/drawing/2014/main" xmlns="" id="{EF8CE3FB-698C-594D-AF29-83A0E5E761B1}"/>
              </a:ext>
            </a:extLst>
          </p:cNvPr>
          <p:cNvSpPr/>
          <p:nvPr/>
        </p:nvSpPr>
        <p:spPr>
          <a:xfrm>
            <a:off x="5435396" y="2642299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461">
            <a:extLst>
              <a:ext uri="{FF2B5EF4-FFF2-40B4-BE49-F238E27FC236}">
                <a16:creationId xmlns:a16="http://schemas.microsoft.com/office/drawing/2014/main" xmlns="" id="{2BA823B0-B00D-B34D-B98C-4E256C4DCEE7}"/>
              </a:ext>
            </a:extLst>
          </p:cNvPr>
          <p:cNvSpPr/>
          <p:nvPr/>
        </p:nvSpPr>
        <p:spPr>
          <a:xfrm>
            <a:off x="2779296" y="1794197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466">
            <a:extLst>
              <a:ext uri="{FF2B5EF4-FFF2-40B4-BE49-F238E27FC236}">
                <a16:creationId xmlns:a16="http://schemas.microsoft.com/office/drawing/2014/main" xmlns="" id="{20C7ABAB-53D4-FB48-AD6E-4B62D59347A2}"/>
              </a:ext>
            </a:extLst>
          </p:cNvPr>
          <p:cNvSpPr/>
          <p:nvPr/>
        </p:nvSpPr>
        <p:spPr>
          <a:xfrm>
            <a:off x="2889809" y="2253883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471">
            <a:extLst>
              <a:ext uri="{FF2B5EF4-FFF2-40B4-BE49-F238E27FC236}">
                <a16:creationId xmlns:a16="http://schemas.microsoft.com/office/drawing/2014/main" xmlns="" id="{9D8FC511-C0D6-EF45-A5BA-0E00A3E7B2A4}"/>
              </a:ext>
            </a:extLst>
          </p:cNvPr>
          <p:cNvSpPr/>
          <p:nvPr/>
        </p:nvSpPr>
        <p:spPr>
          <a:xfrm>
            <a:off x="3194107" y="3009127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472">
            <a:extLst>
              <a:ext uri="{FF2B5EF4-FFF2-40B4-BE49-F238E27FC236}">
                <a16:creationId xmlns:a16="http://schemas.microsoft.com/office/drawing/2014/main" xmlns="" id="{FB9A54F6-C7EE-6E46-814B-24C50FAEDA55}"/>
              </a:ext>
            </a:extLst>
          </p:cNvPr>
          <p:cNvSpPr/>
          <p:nvPr/>
        </p:nvSpPr>
        <p:spPr>
          <a:xfrm>
            <a:off x="3470737" y="2926214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477">
            <a:extLst>
              <a:ext uri="{FF2B5EF4-FFF2-40B4-BE49-F238E27FC236}">
                <a16:creationId xmlns:a16="http://schemas.microsoft.com/office/drawing/2014/main" xmlns="" id="{BDF64376-0F11-C640-A940-99C90B02AB0A}"/>
              </a:ext>
            </a:extLst>
          </p:cNvPr>
          <p:cNvSpPr/>
          <p:nvPr/>
        </p:nvSpPr>
        <p:spPr>
          <a:xfrm>
            <a:off x="6187076" y="3270619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482">
            <a:extLst>
              <a:ext uri="{FF2B5EF4-FFF2-40B4-BE49-F238E27FC236}">
                <a16:creationId xmlns:a16="http://schemas.microsoft.com/office/drawing/2014/main" xmlns="" id="{9A7EB737-1A87-1D49-AAE6-0FBC259C625D}"/>
              </a:ext>
            </a:extLst>
          </p:cNvPr>
          <p:cNvSpPr/>
          <p:nvPr/>
        </p:nvSpPr>
        <p:spPr>
          <a:xfrm>
            <a:off x="6467362" y="2345184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Shape 483">
            <a:extLst>
              <a:ext uri="{FF2B5EF4-FFF2-40B4-BE49-F238E27FC236}">
                <a16:creationId xmlns:a16="http://schemas.microsoft.com/office/drawing/2014/main" xmlns="" id="{7A5FF7BD-3749-1447-BAD0-F50163D294A4}"/>
              </a:ext>
            </a:extLst>
          </p:cNvPr>
          <p:cNvSpPr/>
          <p:nvPr/>
        </p:nvSpPr>
        <p:spPr>
          <a:xfrm>
            <a:off x="6184909" y="2333501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488">
            <a:extLst>
              <a:ext uri="{FF2B5EF4-FFF2-40B4-BE49-F238E27FC236}">
                <a16:creationId xmlns:a16="http://schemas.microsoft.com/office/drawing/2014/main" xmlns="" id="{C9FD2BFC-3C17-2443-B3A4-0625D34DCB08}"/>
              </a:ext>
            </a:extLst>
          </p:cNvPr>
          <p:cNvSpPr/>
          <p:nvPr/>
        </p:nvSpPr>
        <p:spPr>
          <a:xfrm>
            <a:off x="6287362" y="2414283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489">
            <a:extLst>
              <a:ext uri="{FF2B5EF4-FFF2-40B4-BE49-F238E27FC236}">
                <a16:creationId xmlns:a16="http://schemas.microsoft.com/office/drawing/2014/main" xmlns="" id="{F74F4B02-D210-484C-A2AC-8074E54E387C}"/>
              </a:ext>
            </a:extLst>
          </p:cNvPr>
          <p:cNvSpPr/>
          <p:nvPr/>
        </p:nvSpPr>
        <p:spPr>
          <a:xfrm>
            <a:off x="5775083" y="2340561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494">
            <a:extLst>
              <a:ext uri="{FF2B5EF4-FFF2-40B4-BE49-F238E27FC236}">
                <a16:creationId xmlns:a16="http://schemas.microsoft.com/office/drawing/2014/main" xmlns="" id="{BB75B96E-0CE4-F44A-AFE2-F90B07788E30}"/>
              </a:ext>
            </a:extLst>
          </p:cNvPr>
          <p:cNvSpPr/>
          <p:nvPr/>
        </p:nvSpPr>
        <p:spPr>
          <a:xfrm>
            <a:off x="6351173" y="2243766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defTabSz="685800" rtl="1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01">
            <a:extLst>
              <a:ext uri="{FF2B5EF4-FFF2-40B4-BE49-F238E27FC236}">
                <a16:creationId xmlns:a16="http://schemas.microsoft.com/office/drawing/2014/main" xmlns="" id="{8C19A0B6-F33C-C245-A78F-2E199F70280F}"/>
              </a:ext>
            </a:extLst>
          </p:cNvPr>
          <p:cNvSpPr txBox="1"/>
          <p:nvPr/>
        </p:nvSpPr>
        <p:spPr>
          <a:xfrm>
            <a:off x="5617123" y="3156091"/>
            <a:ext cx="531242" cy="31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65"/>
              <a:buFont typeface="Arial"/>
              <a:buNone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Australia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  <a:p>
            <a:pPr marL="29174" algn="ctr">
              <a:spcBef>
                <a:spcPts val="280"/>
              </a:spcBef>
              <a:buClr>
                <a:srgbClr val="FFFFFF"/>
              </a:buClr>
              <a:buSzPts val="1332"/>
            </a:pPr>
            <a:r>
              <a:rPr lang="en-US" sz="999" b="1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5B</a:t>
            </a:r>
            <a:endParaRPr sz="9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4" name="Shape 502">
            <a:extLst>
              <a:ext uri="{FF2B5EF4-FFF2-40B4-BE49-F238E27FC236}">
                <a16:creationId xmlns:a16="http://schemas.microsoft.com/office/drawing/2014/main" xmlns="" id="{206B5C8D-A4C9-604B-880D-EC4C11F163B4}"/>
              </a:ext>
            </a:extLst>
          </p:cNvPr>
          <p:cNvSpPr/>
          <p:nvPr/>
        </p:nvSpPr>
        <p:spPr>
          <a:xfrm>
            <a:off x="4541040" y="1815062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19768" y="119885"/>
                </a:lnTo>
                <a:lnTo>
                  <a:pt x="119768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Shape 503">
            <a:extLst>
              <a:ext uri="{FF2B5EF4-FFF2-40B4-BE49-F238E27FC236}">
                <a16:creationId xmlns:a16="http://schemas.microsoft.com/office/drawing/2014/main" xmlns="" id="{46BBF471-06C1-C546-B584-32D715889E3E}"/>
              </a:ext>
            </a:extLst>
          </p:cNvPr>
          <p:cNvSpPr/>
          <p:nvPr/>
        </p:nvSpPr>
        <p:spPr>
          <a:xfrm>
            <a:off x="5744195" y="3302120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19888" y="119885"/>
                </a:lnTo>
                <a:lnTo>
                  <a:pt x="119888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04">
            <a:extLst>
              <a:ext uri="{FF2B5EF4-FFF2-40B4-BE49-F238E27FC236}">
                <a16:creationId xmlns:a16="http://schemas.microsoft.com/office/drawing/2014/main" xmlns="" id="{0EAB93B4-8F69-9844-8F47-36C5983E8D26}"/>
              </a:ext>
            </a:extLst>
          </p:cNvPr>
          <p:cNvSpPr txBox="1"/>
          <p:nvPr/>
        </p:nvSpPr>
        <p:spPr>
          <a:xfrm>
            <a:off x="4523704" y="1685110"/>
            <a:ext cx="347810" cy="11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65"/>
              <a:buFont typeface="Arial"/>
              <a:buNone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UK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7" name="Shape 505">
            <a:extLst>
              <a:ext uri="{FF2B5EF4-FFF2-40B4-BE49-F238E27FC236}">
                <a16:creationId xmlns:a16="http://schemas.microsoft.com/office/drawing/2014/main" xmlns="" id="{C3CFE75D-BB21-784E-AC85-ABEABB7C93E4}"/>
              </a:ext>
            </a:extLst>
          </p:cNvPr>
          <p:cNvSpPr txBox="1"/>
          <p:nvPr/>
        </p:nvSpPr>
        <p:spPr>
          <a:xfrm>
            <a:off x="4866459" y="1779682"/>
            <a:ext cx="423130" cy="11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65"/>
              <a:buFont typeface="Arial"/>
              <a:buNone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Germany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8" name="Shape 506">
            <a:extLst>
              <a:ext uri="{FF2B5EF4-FFF2-40B4-BE49-F238E27FC236}">
                <a16:creationId xmlns:a16="http://schemas.microsoft.com/office/drawing/2014/main" xmlns="" id="{60CE0D16-3E22-4648-A790-570D29E0B99A}"/>
              </a:ext>
            </a:extLst>
          </p:cNvPr>
          <p:cNvSpPr/>
          <p:nvPr/>
        </p:nvSpPr>
        <p:spPr>
          <a:xfrm>
            <a:off x="4542198" y="2230651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20000" y="119885"/>
                </a:lnTo>
                <a:lnTo>
                  <a:pt x="120000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07">
            <a:extLst>
              <a:ext uri="{FF2B5EF4-FFF2-40B4-BE49-F238E27FC236}">
                <a16:creationId xmlns:a16="http://schemas.microsoft.com/office/drawing/2014/main" xmlns="" id="{FFE86460-FEB9-9E40-97DC-D66FF8594A4D}"/>
              </a:ext>
            </a:extLst>
          </p:cNvPr>
          <p:cNvSpPr txBox="1"/>
          <p:nvPr/>
        </p:nvSpPr>
        <p:spPr>
          <a:xfrm>
            <a:off x="4491465" y="2106837"/>
            <a:ext cx="423130" cy="11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65"/>
              <a:buFont typeface="Arial"/>
              <a:buNone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France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Shape 508">
            <a:extLst>
              <a:ext uri="{FF2B5EF4-FFF2-40B4-BE49-F238E27FC236}">
                <a16:creationId xmlns:a16="http://schemas.microsoft.com/office/drawing/2014/main" xmlns="" id="{5052CF90-231B-844A-B749-642CA3CE2157}"/>
              </a:ext>
            </a:extLst>
          </p:cNvPr>
          <p:cNvSpPr/>
          <p:nvPr/>
        </p:nvSpPr>
        <p:spPr>
          <a:xfrm>
            <a:off x="4980136" y="2615826"/>
            <a:ext cx="308610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20000" y="119885"/>
                </a:lnTo>
                <a:lnTo>
                  <a:pt x="120000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509">
            <a:extLst>
              <a:ext uri="{FF2B5EF4-FFF2-40B4-BE49-F238E27FC236}">
                <a16:creationId xmlns:a16="http://schemas.microsoft.com/office/drawing/2014/main" xmlns="" id="{761A72D4-B6A0-314C-B38B-E70D4148FED4}"/>
              </a:ext>
            </a:extLst>
          </p:cNvPr>
          <p:cNvSpPr txBox="1"/>
          <p:nvPr/>
        </p:nvSpPr>
        <p:spPr>
          <a:xfrm>
            <a:off x="4928020" y="2495441"/>
            <a:ext cx="423130" cy="113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FFFFFF"/>
              </a:buClr>
              <a:buSzPts val="1065"/>
              <a:buFont typeface="Arial"/>
              <a:buNone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India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Shape 510">
            <a:extLst>
              <a:ext uri="{FF2B5EF4-FFF2-40B4-BE49-F238E27FC236}">
                <a16:creationId xmlns:a16="http://schemas.microsoft.com/office/drawing/2014/main" xmlns="" id="{E7C97EA7-566F-4740-8B0C-A55400E294AA}"/>
              </a:ext>
            </a:extLst>
          </p:cNvPr>
          <p:cNvSpPr/>
          <p:nvPr/>
        </p:nvSpPr>
        <p:spPr>
          <a:xfrm>
            <a:off x="2893957" y="2583419"/>
            <a:ext cx="124562" cy="9916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304"/>
                </a:moveTo>
                <a:lnTo>
                  <a:pt x="119437" y="0"/>
                </a:lnTo>
              </a:path>
            </a:pathLst>
          </a:custGeom>
          <a:noFill/>
          <a:ln w="9525" cap="flat" cmpd="sng">
            <a:solidFill>
              <a:schemeClr val="bg1"/>
            </a:solidFill>
            <a:prstDash val="dot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685800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511">
            <a:extLst>
              <a:ext uri="{FF2B5EF4-FFF2-40B4-BE49-F238E27FC236}">
                <a16:creationId xmlns:a16="http://schemas.microsoft.com/office/drawing/2014/main" xmlns="" id="{B24ED10D-4418-474C-B84A-43F492BEBD57}"/>
              </a:ext>
            </a:extLst>
          </p:cNvPr>
          <p:cNvSpPr txBox="1"/>
          <p:nvPr/>
        </p:nvSpPr>
        <p:spPr>
          <a:xfrm>
            <a:off x="2533973" y="2451840"/>
            <a:ext cx="423089" cy="12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685" algn="ctr">
              <a:buClr>
                <a:srgbClr val="FFFFFF"/>
              </a:buClr>
              <a:buSzPts val="1065"/>
            </a:pPr>
            <a:r>
              <a:rPr lang="en-US" sz="799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Mexico</a:t>
            </a:r>
            <a:endParaRPr sz="7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4" name="Shape 512">
            <a:extLst>
              <a:ext uri="{FF2B5EF4-FFF2-40B4-BE49-F238E27FC236}">
                <a16:creationId xmlns:a16="http://schemas.microsoft.com/office/drawing/2014/main" xmlns="" id="{BF187AC5-FFE5-4045-A740-C63B13DB54DC}"/>
              </a:ext>
            </a:extLst>
          </p:cNvPr>
          <p:cNvSpPr/>
          <p:nvPr/>
        </p:nvSpPr>
        <p:spPr>
          <a:xfrm>
            <a:off x="2600803" y="2600790"/>
            <a:ext cx="287791" cy="1714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885"/>
                </a:moveTo>
                <a:lnTo>
                  <a:pt x="119844" y="119885"/>
                </a:lnTo>
                <a:lnTo>
                  <a:pt x="119844" y="0"/>
                </a:lnTo>
                <a:lnTo>
                  <a:pt x="0" y="0"/>
                </a:lnTo>
                <a:lnTo>
                  <a:pt x="0" y="119885"/>
                </a:lnTo>
                <a:close/>
              </a:path>
            </a:pathLst>
          </a:custGeom>
          <a:noFill/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defTabSz="685800" rtl="1">
              <a:buClr>
                <a:srgbClr val="000000"/>
              </a:buClr>
              <a:buSzPts val="2397"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514">
            <a:extLst>
              <a:ext uri="{FF2B5EF4-FFF2-40B4-BE49-F238E27FC236}">
                <a16:creationId xmlns:a16="http://schemas.microsoft.com/office/drawing/2014/main" xmlns="" id="{C9171BE3-C201-2448-AAD0-DB83D18952F9}"/>
              </a:ext>
            </a:extLst>
          </p:cNvPr>
          <p:cNvSpPr/>
          <p:nvPr/>
        </p:nvSpPr>
        <p:spPr>
          <a:xfrm>
            <a:off x="2893596" y="2659423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515">
            <a:extLst>
              <a:ext uri="{FF2B5EF4-FFF2-40B4-BE49-F238E27FC236}">
                <a16:creationId xmlns:a16="http://schemas.microsoft.com/office/drawing/2014/main" xmlns="" id="{D83E40FB-C4D7-7646-A976-16E3174F3CEA}"/>
              </a:ext>
            </a:extLst>
          </p:cNvPr>
          <p:cNvSpPr/>
          <p:nvPr/>
        </p:nvSpPr>
        <p:spPr>
          <a:xfrm>
            <a:off x="3029353" y="257651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2397"/>
              <a:buFont typeface="Arial"/>
              <a:buNone/>
            </a:pPr>
            <a:endParaRPr sz="1798" kern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Shape 519">
            <a:extLst>
              <a:ext uri="{FF2B5EF4-FFF2-40B4-BE49-F238E27FC236}">
                <a16:creationId xmlns:a16="http://schemas.microsoft.com/office/drawing/2014/main" xmlns="" id="{2B9E886D-3AF7-D54E-BB0B-11108708DE67}"/>
              </a:ext>
            </a:extLst>
          </p:cNvPr>
          <p:cNvSpPr/>
          <p:nvPr/>
        </p:nvSpPr>
        <p:spPr>
          <a:xfrm>
            <a:off x="3032083" y="2917047"/>
            <a:ext cx="370919" cy="22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FFFFFF"/>
              </a:buClr>
              <a:buSzPts val="1332"/>
              <a:buFont typeface="Arial"/>
              <a:buNone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19B</a:t>
            </a:r>
            <a:endParaRPr sz="999" b="1" kern="0" dirty="0">
              <a:solidFill>
                <a:schemeClr val="bg1"/>
              </a:solidFill>
              <a:cs typeface="Arial"/>
              <a:sym typeface="Calibri"/>
            </a:endParaRPr>
          </a:p>
        </p:txBody>
      </p:sp>
      <p:sp>
        <p:nvSpPr>
          <p:cNvPr id="67" name="Shape 520">
            <a:extLst>
              <a:ext uri="{FF2B5EF4-FFF2-40B4-BE49-F238E27FC236}">
                <a16:creationId xmlns:a16="http://schemas.microsoft.com/office/drawing/2014/main" xmlns="" id="{AAB28BD8-82C5-8643-A885-503161F34BE7}"/>
              </a:ext>
            </a:extLst>
          </p:cNvPr>
          <p:cNvSpPr/>
          <p:nvPr/>
        </p:nvSpPr>
        <p:spPr>
          <a:xfrm>
            <a:off x="2535505" y="2572803"/>
            <a:ext cx="395445" cy="22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4101" algn="ctr">
              <a:buClr>
                <a:srgbClr val="FFFFFF"/>
              </a:buClr>
              <a:buSzPts val="1332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9B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68" name="Shape 521">
            <a:extLst>
              <a:ext uri="{FF2B5EF4-FFF2-40B4-BE49-F238E27FC236}">
                <a16:creationId xmlns:a16="http://schemas.microsoft.com/office/drawing/2014/main" xmlns="" id="{6909D873-65ED-EE4C-8F56-38AEE310E9FD}"/>
              </a:ext>
            </a:extLst>
          </p:cNvPr>
          <p:cNvSpPr/>
          <p:nvPr/>
        </p:nvSpPr>
        <p:spPr>
          <a:xfrm>
            <a:off x="2866883" y="1766278"/>
            <a:ext cx="485504" cy="23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R="2537" algn="ctr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12B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69" name="Shape 522">
            <a:extLst>
              <a:ext uri="{FF2B5EF4-FFF2-40B4-BE49-F238E27FC236}">
                <a16:creationId xmlns:a16="http://schemas.microsoft.com/office/drawing/2014/main" xmlns="" id="{68D6659C-331B-2443-A356-772AEFEA846E}"/>
              </a:ext>
            </a:extLst>
          </p:cNvPr>
          <p:cNvSpPr/>
          <p:nvPr/>
        </p:nvSpPr>
        <p:spPr>
          <a:xfrm>
            <a:off x="4498551" y="1790348"/>
            <a:ext cx="397369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R="2537" algn="ctr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26B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70" name="Shape 523">
            <a:extLst>
              <a:ext uri="{FF2B5EF4-FFF2-40B4-BE49-F238E27FC236}">
                <a16:creationId xmlns:a16="http://schemas.microsoft.com/office/drawing/2014/main" xmlns="" id="{AF25633E-234C-BD4B-8272-3F95EE81EF2D}"/>
              </a:ext>
            </a:extLst>
          </p:cNvPr>
          <p:cNvSpPr/>
          <p:nvPr/>
        </p:nvSpPr>
        <p:spPr>
          <a:xfrm>
            <a:off x="4871559" y="1885531"/>
            <a:ext cx="397369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R="2537" algn="ctr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15B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71" name="Shape 524">
            <a:extLst>
              <a:ext uri="{FF2B5EF4-FFF2-40B4-BE49-F238E27FC236}">
                <a16:creationId xmlns:a16="http://schemas.microsoft.com/office/drawing/2014/main" xmlns="" id="{DDAEB0C2-34C2-E743-A7EF-F8A41609CBFD}"/>
              </a:ext>
            </a:extLst>
          </p:cNvPr>
          <p:cNvSpPr/>
          <p:nvPr/>
        </p:nvSpPr>
        <p:spPr>
          <a:xfrm>
            <a:off x="4506840" y="2204108"/>
            <a:ext cx="397369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R="2537" algn="ctr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23B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72" name="Shape 525">
            <a:extLst>
              <a:ext uri="{FF2B5EF4-FFF2-40B4-BE49-F238E27FC236}">
                <a16:creationId xmlns:a16="http://schemas.microsoft.com/office/drawing/2014/main" xmlns="" id="{8AAD82AC-8CF3-FC47-939B-F1D0BD9A5A98}"/>
              </a:ext>
            </a:extLst>
          </p:cNvPr>
          <p:cNvSpPr/>
          <p:nvPr/>
        </p:nvSpPr>
        <p:spPr>
          <a:xfrm>
            <a:off x="4941917" y="2593677"/>
            <a:ext cx="397369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R="2537" algn="ctr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24B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73" name="Shape 526">
            <a:extLst>
              <a:ext uri="{FF2B5EF4-FFF2-40B4-BE49-F238E27FC236}">
                <a16:creationId xmlns:a16="http://schemas.microsoft.com/office/drawing/2014/main" xmlns="" id="{135AFF07-B6FE-0C46-A4A9-4AE4AEE4702D}"/>
              </a:ext>
            </a:extLst>
          </p:cNvPr>
          <p:cNvSpPr/>
          <p:nvPr/>
        </p:nvSpPr>
        <p:spPr>
          <a:xfrm>
            <a:off x="5743552" y="1971786"/>
            <a:ext cx="503648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1563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1B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74" name="Shape 527">
            <a:extLst>
              <a:ext uri="{FF2B5EF4-FFF2-40B4-BE49-F238E27FC236}">
                <a16:creationId xmlns:a16="http://schemas.microsoft.com/office/drawing/2014/main" xmlns="" id="{E4DC8581-B6A0-D845-B27B-8638935E92DF}"/>
              </a:ext>
            </a:extLst>
          </p:cNvPr>
          <p:cNvSpPr/>
          <p:nvPr/>
        </p:nvSpPr>
        <p:spPr>
          <a:xfrm>
            <a:off x="6025076" y="2512248"/>
            <a:ext cx="384817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66593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7B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sp>
        <p:nvSpPr>
          <p:cNvPr id="75" name="Shape 528">
            <a:extLst>
              <a:ext uri="{FF2B5EF4-FFF2-40B4-BE49-F238E27FC236}">
                <a16:creationId xmlns:a16="http://schemas.microsoft.com/office/drawing/2014/main" xmlns="" id="{5BB654EB-E739-C049-A917-13F03D392B1F}"/>
              </a:ext>
            </a:extLst>
          </p:cNvPr>
          <p:cNvSpPr/>
          <p:nvPr/>
        </p:nvSpPr>
        <p:spPr>
          <a:xfrm>
            <a:off x="6382525" y="2407171"/>
            <a:ext cx="527323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66593">
              <a:buClr>
                <a:srgbClr val="FFFFFF"/>
              </a:buClr>
              <a:buSzPts val="1465"/>
            </a:pPr>
            <a:r>
              <a:rPr lang="en-US" sz="1099" b="1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94B</a:t>
            </a:r>
            <a:endParaRPr sz="1099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Shape 529">
            <a:extLst>
              <a:ext uri="{FF2B5EF4-FFF2-40B4-BE49-F238E27FC236}">
                <a16:creationId xmlns:a16="http://schemas.microsoft.com/office/drawing/2014/main" xmlns="" id="{939F7405-C38D-E549-9304-863D936FCA0A}"/>
              </a:ext>
            </a:extLst>
          </p:cNvPr>
          <p:cNvSpPr/>
          <p:nvPr/>
        </p:nvSpPr>
        <p:spPr>
          <a:xfrm>
            <a:off x="2986086" y="2229786"/>
            <a:ext cx="485422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2685">
              <a:buClr>
                <a:srgbClr val="FFFFFF"/>
              </a:buClr>
              <a:buSzPts val="1465"/>
            </a:pPr>
            <a:r>
              <a:rPr lang="en-US" sz="999" b="1" kern="0" dirty="0">
                <a:solidFill>
                  <a:schemeClr val="bg1"/>
                </a:solidFill>
                <a:cs typeface="Arial"/>
                <a:sym typeface="Arial"/>
              </a:rPr>
              <a:t>135B</a:t>
            </a:r>
            <a:endParaRPr sz="999" b="1" kern="0" dirty="0">
              <a:solidFill>
                <a:schemeClr val="bg1"/>
              </a:solidFill>
              <a:cs typeface="Arial"/>
              <a:sym typeface="Arial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xmlns="" id="{011F869D-E53B-AF43-9870-B3A87F18A453}"/>
              </a:ext>
            </a:extLst>
          </p:cNvPr>
          <p:cNvGrpSpPr/>
          <p:nvPr/>
        </p:nvGrpSpPr>
        <p:grpSpPr>
          <a:xfrm>
            <a:off x="6175922" y="3195098"/>
            <a:ext cx="95398" cy="99878"/>
            <a:chOff x="6495351" y="4147569"/>
            <a:chExt cx="127197" cy="13317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xmlns="" id="{3DDAB58E-4216-5F45-AE71-3892C135B288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xmlns="" id="{D8B23882-B67E-234F-B77B-C2EB1D75F626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xmlns="" id="{8280C951-F714-634F-8F84-E22DF6453A8A}"/>
              </a:ext>
            </a:extLst>
          </p:cNvPr>
          <p:cNvGrpSpPr/>
          <p:nvPr/>
        </p:nvGrpSpPr>
        <p:grpSpPr>
          <a:xfrm>
            <a:off x="5439024" y="2565776"/>
            <a:ext cx="95398" cy="99878"/>
            <a:chOff x="6495351" y="4147569"/>
            <a:chExt cx="127197" cy="13317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xmlns="" id="{8112BC31-6A1B-8446-A289-F39499455FBE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xmlns="" id="{618B584C-D6AB-8D4F-A95D-C1173F1F1B9F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B0FB430F-4ECC-534E-ABBB-67E5C3583C86}"/>
              </a:ext>
            </a:extLst>
          </p:cNvPr>
          <p:cNvGrpSpPr/>
          <p:nvPr/>
        </p:nvGrpSpPr>
        <p:grpSpPr>
          <a:xfrm>
            <a:off x="6240468" y="2181191"/>
            <a:ext cx="95398" cy="99878"/>
            <a:chOff x="6495351" y="4147569"/>
            <a:chExt cx="127197" cy="13317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xmlns="" id="{3C3EE9EE-627D-0F45-8B53-EBEFE6C517FA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xmlns="" id="{7E83F4DD-0F7A-A84B-84E4-4B20EEDD78DF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xmlns="" id="{75F253C2-7571-DA47-BD81-1C48D956CE26}"/>
              </a:ext>
            </a:extLst>
          </p:cNvPr>
          <p:cNvGrpSpPr/>
          <p:nvPr/>
        </p:nvGrpSpPr>
        <p:grpSpPr>
          <a:xfrm>
            <a:off x="6097930" y="2248426"/>
            <a:ext cx="95398" cy="99878"/>
            <a:chOff x="6495351" y="4147569"/>
            <a:chExt cx="127197" cy="133170"/>
          </a:xfrm>
        </p:grpSpPr>
        <p:sp>
          <p:nvSpPr>
            <p:cNvPr id="153" name="Oval 152">
              <a:extLst>
                <a:ext uri="{FF2B5EF4-FFF2-40B4-BE49-F238E27FC236}">
                  <a16:creationId xmlns:a16="http://schemas.microsoft.com/office/drawing/2014/main" xmlns="" id="{C8257BAD-BA86-6945-AF4D-999C529C08CC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xmlns="" id="{AC8E037C-4C56-6D45-9C1E-9A5706C510EE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F703BFF0-354D-1A40-8EAC-8F9B81311D66}"/>
              </a:ext>
            </a:extLst>
          </p:cNvPr>
          <p:cNvGrpSpPr/>
          <p:nvPr/>
        </p:nvGrpSpPr>
        <p:grpSpPr>
          <a:xfrm>
            <a:off x="5699897" y="2326419"/>
            <a:ext cx="95398" cy="99878"/>
            <a:chOff x="6495351" y="4147569"/>
            <a:chExt cx="127197" cy="133170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xmlns="" id="{B7C05C0F-A06B-4741-B523-3863F92D2F7F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xmlns="" id="{AFE17D1F-AE4A-C549-82D5-07FBF11E8BAA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xmlns="" id="{281650BC-26EB-D240-A04C-457E9BD68158}"/>
              </a:ext>
            </a:extLst>
          </p:cNvPr>
          <p:cNvGrpSpPr/>
          <p:nvPr/>
        </p:nvGrpSpPr>
        <p:grpSpPr>
          <a:xfrm>
            <a:off x="4530003" y="2027894"/>
            <a:ext cx="95398" cy="99878"/>
            <a:chOff x="6495351" y="4147569"/>
            <a:chExt cx="127197" cy="133170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xmlns="" id="{EBF5FC21-1BF9-7945-8BFF-309381DD10A3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xmlns="" id="{56C3018D-23D7-FF4E-A03C-6F68C2B8B9D8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223FC0A3-84C9-904F-913F-C5AC3960744C}"/>
              </a:ext>
            </a:extLst>
          </p:cNvPr>
          <p:cNvGrpSpPr/>
          <p:nvPr/>
        </p:nvGrpSpPr>
        <p:grpSpPr>
          <a:xfrm>
            <a:off x="4363259" y="2100509"/>
            <a:ext cx="95398" cy="99878"/>
            <a:chOff x="6495351" y="4147569"/>
            <a:chExt cx="127197" cy="133170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xmlns="" id="{930B3CE5-5455-974D-B270-B3ADE8A42B8D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xmlns="" id="{768FE332-3AD6-9541-B30D-8B91241E3FF2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F91C1E9E-B76C-F54A-A82B-D0344E22CBAA}"/>
              </a:ext>
            </a:extLst>
          </p:cNvPr>
          <p:cNvGrpSpPr/>
          <p:nvPr/>
        </p:nvGrpSpPr>
        <p:grpSpPr>
          <a:xfrm>
            <a:off x="4336365" y="1982174"/>
            <a:ext cx="95398" cy="99878"/>
            <a:chOff x="6495351" y="4147569"/>
            <a:chExt cx="127197" cy="133170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8F4B5343-702E-D04E-9A5A-3E5A70148989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EF662370-0900-594B-BE3D-D303978B6CFA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75443B55-4B85-8B49-B682-B90F7C9456FA}"/>
              </a:ext>
            </a:extLst>
          </p:cNvPr>
          <p:cNvGrpSpPr/>
          <p:nvPr/>
        </p:nvGrpSpPr>
        <p:grpSpPr>
          <a:xfrm>
            <a:off x="2711960" y="1732059"/>
            <a:ext cx="95398" cy="99878"/>
            <a:chOff x="6495351" y="4147569"/>
            <a:chExt cx="127197" cy="133170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853D11D5-AE61-CD4E-8B04-DA654278556A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45A9E36F-0945-384B-A062-BBE478E6B10F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xmlns="" id="{B2FEAAE2-875D-674B-849F-B4F068882F43}"/>
              </a:ext>
            </a:extLst>
          </p:cNvPr>
          <p:cNvGrpSpPr/>
          <p:nvPr/>
        </p:nvGrpSpPr>
        <p:grpSpPr>
          <a:xfrm>
            <a:off x="2819537" y="2194638"/>
            <a:ext cx="95398" cy="99878"/>
            <a:chOff x="6495351" y="4147569"/>
            <a:chExt cx="127197" cy="133170"/>
          </a:xfrm>
        </p:grpSpPr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115C5E57-D036-BD4E-907A-A0D0AF6A2A44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xmlns="" id="{6CA7030B-41F2-8A4F-850A-345C25106227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xmlns="" id="{CB3A98CB-0DAD-7A4B-B77B-E4B4F6E2DFAB}"/>
              </a:ext>
            </a:extLst>
          </p:cNvPr>
          <p:cNvGrpSpPr/>
          <p:nvPr/>
        </p:nvGrpSpPr>
        <p:grpSpPr>
          <a:xfrm>
            <a:off x="2997038" y="2517368"/>
            <a:ext cx="95398" cy="99878"/>
            <a:chOff x="6495351" y="4147569"/>
            <a:chExt cx="127197" cy="13317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xmlns="" id="{31C35932-5093-AB46-A7CD-9EEBF925AD8F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xmlns="" id="{F5E6FE56-31F8-8645-BC9A-35FB31838CB5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xmlns="" id="{00FEC549-BA64-7A44-9EE7-690D2DE9F99A}"/>
              </a:ext>
            </a:extLst>
          </p:cNvPr>
          <p:cNvGrpSpPr/>
          <p:nvPr/>
        </p:nvGrpSpPr>
        <p:grpSpPr>
          <a:xfrm>
            <a:off x="3424654" y="2864302"/>
            <a:ext cx="95398" cy="99878"/>
            <a:chOff x="6495351" y="4147569"/>
            <a:chExt cx="127197" cy="133170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xmlns="" id="{4BD60143-8726-F046-86AB-06D3F1C4D741}"/>
                </a:ext>
              </a:extLst>
            </p:cNvPr>
            <p:cNvSpPr/>
            <p:nvPr/>
          </p:nvSpPr>
          <p:spPr>
            <a:xfrm>
              <a:off x="6495351" y="4153542"/>
              <a:ext cx="127197" cy="127197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 rtl="1"/>
              <a:endParaRPr lang="en-US" sz="1350">
                <a:solidFill>
                  <a:schemeClr val="bg1"/>
                </a:solidFill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xmlns="" id="{B787867C-A3BF-6C46-8E8B-88ACF5AFAF81}"/>
                </a:ext>
              </a:extLst>
            </p:cNvPr>
            <p:cNvSpPr/>
            <p:nvPr/>
          </p:nvSpPr>
          <p:spPr>
            <a:xfrm>
              <a:off x="6520795" y="4147569"/>
              <a:ext cx="101753" cy="101753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schemeClr val="bg1"/>
                </a:solidFill>
              </a:endParaRPr>
            </a:p>
          </p:txBody>
        </p:sp>
      </p:grpSp>
      <p:sp>
        <p:nvSpPr>
          <p:cNvPr id="144" name="Shape 530">
            <a:extLst>
              <a:ext uri="{FF2B5EF4-FFF2-40B4-BE49-F238E27FC236}">
                <a16:creationId xmlns:a16="http://schemas.microsoft.com/office/drawing/2014/main" xmlns="" id="{7C4E63C1-3DD0-2547-BE34-0052952B7E0C}"/>
              </a:ext>
            </a:extLst>
          </p:cNvPr>
          <p:cNvSpPr txBox="1"/>
          <p:nvPr/>
        </p:nvSpPr>
        <p:spPr>
          <a:xfrm>
            <a:off x="509471" y="1116180"/>
            <a:ext cx="1083243" cy="81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20295" algn="ctr">
              <a:buClr>
                <a:srgbClr val="64C786"/>
              </a:buClr>
              <a:buSzPts val="4000"/>
            </a:pPr>
            <a:r>
              <a:rPr lang="en-US" sz="3000" b="1" kern="0">
                <a:solidFill>
                  <a:srgbClr val="64C786"/>
                </a:solidFill>
                <a:ea typeface="Arial"/>
                <a:cs typeface="Arial"/>
                <a:sym typeface="Arial"/>
              </a:rPr>
              <a:t>1.3B</a:t>
            </a:r>
            <a:endParaRPr sz="3000" kern="0">
              <a:solidFill>
                <a:srgbClr val="64C786"/>
              </a:solidFill>
              <a:ea typeface="Arial"/>
              <a:cs typeface="Arial"/>
              <a:sym typeface="Arial"/>
            </a:endParaRPr>
          </a:p>
          <a:p>
            <a:pPr marL="12685" marR="5074" algn="ctr">
              <a:spcBef>
                <a:spcPts val="140"/>
              </a:spcBef>
              <a:buClr>
                <a:srgbClr val="FFFFFF"/>
              </a:buClr>
              <a:buSzPts val="1465"/>
            </a:pPr>
            <a:r>
              <a:rPr lang="en-US" sz="1099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Monthly Unique  Users Globally</a:t>
            </a:r>
            <a:endParaRPr sz="105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9" name="Shape 531">
            <a:extLst>
              <a:ext uri="{FF2B5EF4-FFF2-40B4-BE49-F238E27FC236}">
                <a16:creationId xmlns:a16="http://schemas.microsoft.com/office/drawing/2014/main" xmlns="" id="{63523188-0CA2-BF4C-ADDB-A94311C28CDF}"/>
              </a:ext>
            </a:extLst>
          </p:cNvPr>
          <p:cNvSpPr txBox="1"/>
          <p:nvPr/>
        </p:nvSpPr>
        <p:spPr>
          <a:xfrm>
            <a:off x="352821" y="2103737"/>
            <a:ext cx="1396546" cy="82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buClr>
                <a:srgbClr val="009CC5"/>
              </a:buClr>
              <a:buSzPts val="4000"/>
              <a:buFont typeface="Arial"/>
              <a:buNone/>
            </a:pPr>
            <a:r>
              <a:rPr lang="en-US" sz="3000" b="1" kern="0" dirty="0">
                <a:solidFill>
                  <a:srgbClr val="009CC5"/>
                </a:solidFill>
                <a:ea typeface="Arial"/>
                <a:cs typeface="Arial"/>
                <a:sym typeface="Arial"/>
              </a:rPr>
              <a:t>87%</a:t>
            </a:r>
            <a:endParaRPr sz="3000" kern="0" dirty="0">
              <a:solidFill>
                <a:srgbClr val="009CC5"/>
              </a:solidFill>
              <a:ea typeface="Arial"/>
              <a:cs typeface="Arial"/>
              <a:sym typeface="Arial"/>
            </a:endParaRPr>
          </a:p>
          <a:p>
            <a:pPr marL="12685" marR="5074" algn="ctr">
              <a:spcBef>
                <a:spcPts val="210"/>
              </a:spcBef>
              <a:buClr>
                <a:srgbClr val="FFFFFF"/>
              </a:buClr>
              <a:buSzPts val="1465"/>
            </a:pPr>
            <a:r>
              <a:rPr lang="en-US" sz="1099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US Mobile Internet  Users Reached</a:t>
            </a:r>
            <a:endParaRPr sz="1099" kern="0" dirty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0" name="Shape 532">
            <a:extLst>
              <a:ext uri="{FF2B5EF4-FFF2-40B4-BE49-F238E27FC236}">
                <a16:creationId xmlns:a16="http://schemas.microsoft.com/office/drawing/2014/main" xmlns="" id="{A1C058DC-7CD7-C342-BA4D-4A6E36BAB9E0}"/>
              </a:ext>
            </a:extLst>
          </p:cNvPr>
          <p:cNvSpPr txBox="1"/>
          <p:nvPr/>
        </p:nvSpPr>
        <p:spPr>
          <a:xfrm>
            <a:off x="458047" y="3080837"/>
            <a:ext cx="1186094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rgbClr val="47A2A7"/>
              </a:buClr>
              <a:buSzPts val="4000"/>
              <a:buFont typeface="Arial"/>
              <a:buNone/>
            </a:pPr>
            <a:r>
              <a:rPr lang="en-US" sz="3000" b="1" kern="0" dirty="0">
                <a:solidFill>
                  <a:srgbClr val="47A2A7"/>
                </a:solidFill>
                <a:ea typeface="Arial"/>
                <a:cs typeface="Arial"/>
                <a:sym typeface="Arial"/>
              </a:rPr>
              <a:t>1.5B</a:t>
            </a:r>
            <a:endParaRPr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1" name="Shape 533">
            <a:extLst>
              <a:ext uri="{FF2B5EF4-FFF2-40B4-BE49-F238E27FC236}">
                <a16:creationId xmlns:a16="http://schemas.microsoft.com/office/drawing/2014/main" xmlns="" id="{D4A09EEB-C0A7-C146-A172-F8CA8D29624F}"/>
              </a:ext>
            </a:extLst>
          </p:cNvPr>
          <p:cNvSpPr txBox="1"/>
          <p:nvPr/>
        </p:nvSpPr>
        <p:spPr>
          <a:xfrm>
            <a:off x="392284" y="3583772"/>
            <a:ext cx="1317617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rgbClr val="FFFFFF"/>
              </a:buClr>
              <a:buSzPts val="1465"/>
              <a:buFont typeface="Arial"/>
              <a:buNone/>
            </a:pPr>
            <a:r>
              <a:rPr lang="en-US" sz="1099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Monthly Clicks</a:t>
            </a:r>
            <a:endParaRPr sz="1099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2" name="Shape 534">
            <a:extLst>
              <a:ext uri="{FF2B5EF4-FFF2-40B4-BE49-F238E27FC236}">
                <a16:creationId xmlns:a16="http://schemas.microsoft.com/office/drawing/2014/main" xmlns="" id="{B8310B16-CA1D-C34A-AFFA-12728F7216E7}"/>
              </a:ext>
            </a:extLst>
          </p:cNvPr>
          <p:cNvCxnSpPr/>
          <p:nvPr/>
        </p:nvCxnSpPr>
        <p:spPr>
          <a:xfrm>
            <a:off x="555359" y="2035418"/>
            <a:ext cx="991467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29803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83" name="Shape 535">
            <a:extLst>
              <a:ext uri="{FF2B5EF4-FFF2-40B4-BE49-F238E27FC236}">
                <a16:creationId xmlns:a16="http://schemas.microsoft.com/office/drawing/2014/main" xmlns="" id="{03968DA6-7ACB-A141-83A0-9C8D9581AF46}"/>
              </a:ext>
            </a:extLst>
          </p:cNvPr>
          <p:cNvCxnSpPr/>
          <p:nvPr/>
        </p:nvCxnSpPr>
        <p:spPr>
          <a:xfrm>
            <a:off x="555359" y="3056568"/>
            <a:ext cx="991467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29803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84" name="Shape 536">
            <a:extLst>
              <a:ext uri="{FF2B5EF4-FFF2-40B4-BE49-F238E27FC236}">
                <a16:creationId xmlns:a16="http://schemas.microsoft.com/office/drawing/2014/main" xmlns="" id="{B96A9878-9127-A749-AFB4-139C45F192D9}"/>
              </a:ext>
            </a:extLst>
          </p:cNvPr>
          <p:cNvCxnSpPr/>
          <p:nvPr/>
        </p:nvCxnSpPr>
        <p:spPr>
          <a:xfrm>
            <a:off x="555359" y="3923741"/>
            <a:ext cx="991467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29803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5" name="Shape 537">
            <a:extLst>
              <a:ext uri="{FF2B5EF4-FFF2-40B4-BE49-F238E27FC236}">
                <a16:creationId xmlns:a16="http://schemas.microsoft.com/office/drawing/2014/main" xmlns="" id="{10928441-9303-9B46-98B5-127FDE3FB9BE}"/>
              </a:ext>
            </a:extLst>
          </p:cNvPr>
          <p:cNvSpPr txBox="1"/>
          <p:nvPr/>
        </p:nvSpPr>
        <p:spPr>
          <a:xfrm>
            <a:off x="458047" y="3950484"/>
            <a:ext cx="1186094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rgbClr val="E98824"/>
              </a:buClr>
              <a:buSzPts val="4000"/>
              <a:buFont typeface="Arial"/>
              <a:buNone/>
            </a:pPr>
            <a:r>
              <a:rPr lang="en-US" sz="3000" b="1" kern="0">
                <a:solidFill>
                  <a:srgbClr val="E98824"/>
                </a:solidFill>
                <a:ea typeface="Arial"/>
                <a:cs typeface="Arial"/>
                <a:sym typeface="Arial"/>
              </a:rPr>
              <a:t>850</a:t>
            </a:r>
            <a:endParaRPr sz="3000" b="1" kern="0">
              <a:solidFill>
                <a:srgbClr val="E98824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6" name="Shape 538">
            <a:extLst>
              <a:ext uri="{FF2B5EF4-FFF2-40B4-BE49-F238E27FC236}">
                <a16:creationId xmlns:a16="http://schemas.microsoft.com/office/drawing/2014/main" xmlns="" id="{7B8642C0-9C19-AC41-9CE8-85366CE5003E}"/>
              </a:ext>
            </a:extLst>
          </p:cNvPr>
          <p:cNvSpPr txBox="1"/>
          <p:nvPr/>
        </p:nvSpPr>
        <p:spPr>
          <a:xfrm>
            <a:off x="392284" y="4424844"/>
            <a:ext cx="1317617" cy="23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buClr>
                <a:srgbClr val="FFFFFF"/>
              </a:buClr>
              <a:buSzPts val="1465"/>
              <a:buFont typeface="Arial"/>
              <a:buNone/>
            </a:pPr>
            <a:r>
              <a:rPr lang="en-US" sz="1099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Employees</a:t>
            </a:r>
            <a:endParaRPr sz="1099"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Shape 539">
            <a:extLst>
              <a:ext uri="{FF2B5EF4-FFF2-40B4-BE49-F238E27FC236}">
                <a16:creationId xmlns:a16="http://schemas.microsoft.com/office/drawing/2014/main" xmlns="" id="{22CF9D48-BB9A-BF4C-BA7F-07870A69B26C}"/>
              </a:ext>
            </a:extLst>
          </p:cNvPr>
          <p:cNvSpPr txBox="1"/>
          <p:nvPr/>
        </p:nvSpPr>
        <p:spPr>
          <a:xfrm>
            <a:off x="3737323" y="3668096"/>
            <a:ext cx="1720623" cy="29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rgbClr val="FFFFFF"/>
              </a:buClr>
              <a:buSzPts val="700"/>
              <a:buFont typeface="Arial"/>
              <a:buNone/>
            </a:pPr>
            <a:r>
              <a:rPr lang="en-US" sz="525" kern="0" dirty="0" err="1">
                <a:solidFill>
                  <a:srgbClr val="FFFFFF"/>
                </a:solidFill>
                <a:ea typeface="Arial"/>
                <a:cs typeface="Arial"/>
                <a:sym typeface="Arial"/>
              </a:rPr>
              <a:t>Taboola</a:t>
            </a:r>
            <a:r>
              <a:rPr lang="en-US" sz="525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 Monthly Recommendations by Geo</a:t>
            </a:r>
            <a:endParaRPr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cxnSp>
        <p:nvCxnSpPr>
          <p:cNvPr id="188" name="Shape 540">
            <a:extLst>
              <a:ext uri="{FF2B5EF4-FFF2-40B4-BE49-F238E27FC236}">
                <a16:creationId xmlns:a16="http://schemas.microsoft.com/office/drawing/2014/main" xmlns="" id="{49039368-47B7-0947-8FED-479423357513}"/>
              </a:ext>
            </a:extLst>
          </p:cNvPr>
          <p:cNvCxnSpPr/>
          <p:nvPr/>
        </p:nvCxnSpPr>
        <p:spPr>
          <a:xfrm>
            <a:off x="2535505" y="3986997"/>
            <a:ext cx="4148875" cy="0"/>
          </a:xfrm>
          <a:prstGeom prst="straightConnector1">
            <a:avLst/>
          </a:prstGeom>
          <a:noFill/>
          <a:ln w="9525" cap="flat" cmpd="sng">
            <a:solidFill>
              <a:srgbClr val="FFFFFF">
                <a:alpha val="29803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89" name="Shape 541">
            <a:extLst>
              <a:ext uri="{FF2B5EF4-FFF2-40B4-BE49-F238E27FC236}">
                <a16:creationId xmlns:a16="http://schemas.microsoft.com/office/drawing/2014/main" xmlns="" id="{996C7271-16D7-7848-9D2E-4AEC34FD6FDA}"/>
              </a:ext>
            </a:extLst>
          </p:cNvPr>
          <p:cNvSpPr txBox="1"/>
          <p:nvPr/>
        </p:nvSpPr>
        <p:spPr>
          <a:xfrm>
            <a:off x="2399088" y="4134888"/>
            <a:ext cx="4369418" cy="625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20295" algn="ctr">
              <a:buClr>
                <a:srgbClr val="64C786"/>
              </a:buClr>
              <a:buSzPts val="2000"/>
            </a:pPr>
            <a:r>
              <a:rPr lang="en-US" sz="1500" b="1" kern="0" dirty="0">
                <a:solidFill>
                  <a:srgbClr val="009BC5">
                    <a:lumMod val="60000"/>
                    <a:lumOff val="40000"/>
                  </a:srgbClr>
                </a:solidFill>
                <a:ea typeface="Arial"/>
                <a:cs typeface="Arial"/>
                <a:sym typeface="Arial"/>
              </a:rPr>
              <a:t>15 global offices</a:t>
            </a:r>
            <a:endParaRPr sz="1500" kern="0" dirty="0">
              <a:solidFill>
                <a:srgbClr val="009BC5">
                  <a:lumMod val="60000"/>
                  <a:lumOff val="40000"/>
                </a:srgbClr>
              </a:solidFill>
              <a:ea typeface="Arial"/>
              <a:cs typeface="Arial"/>
              <a:sym typeface="Arial"/>
            </a:endParaRPr>
          </a:p>
          <a:p>
            <a:pPr marL="12685" marR="5074" algn="ctr">
              <a:spcBef>
                <a:spcPts val="140"/>
              </a:spcBef>
              <a:buClr>
                <a:srgbClr val="FFFFFF"/>
              </a:buClr>
              <a:buSzPts val="1465"/>
            </a:pPr>
            <a:r>
              <a:rPr lang="en-US" sz="1099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Over 300 publisher and media sales personnel around the world,</a:t>
            </a:r>
            <a:endParaRPr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12685" marR="5074" algn="ctr">
              <a:spcBef>
                <a:spcPts val="140"/>
              </a:spcBef>
              <a:buClr>
                <a:srgbClr val="FFFFFF"/>
              </a:buClr>
              <a:buSzPts val="1465"/>
            </a:pPr>
            <a:r>
              <a:rPr lang="en-US" sz="1099" kern="0" dirty="0">
                <a:solidFill>
                  <a:srgbClr val="FFFFFF"/>
                </a:solidFill>
                <a:ea typeface="Arial"/>
                <a:cs typeface="Arial"/>
                <a:sym typeface="Arial"/>
              </a:rPr>
              <a:t>and content aligned with local languages and customs </a:t>
            </a:r>
            <a:endParaRPr sz="1050" kern="0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graphicFrame>
        <p:nvGraphicFramePr>
          <p:cNvPr id="190" name="Shape 542">
            <a:extLst>
              <a:ext uri="{FF2B5EF4-FFF2-40B4-BE49-F238E27FC236}">
                <a16:creationId xmlns:a16="http://schemas.microsoft.com/office/drawing/2014/main" xmlns="" id="{9E4E9B2B-FDCA-044B-9E4E-560C269F1A1B}"/>
              </a:ext>
            </a:extLst>
          </p:cNvPr>
          <p:cNvGraphicFramePr/>
          <p:nvPr>
            <p:extLst/>
          </p:nvPr>
        </p:nvGraphicFramePr>
        <p:xfrm>
          <a:off x="7458579" y="1166685"/>
          <a:ext cx="1216781" cy="1523212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2167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15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Worldwide Desktop</a:t>
                      </a:r>
                      <a:endParaRPr sz="900" b="1" u="none" strike="noStrike" cap="non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8" marR="68588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Sites 63.2%</a:t>
                      </a:r>
                      <a:endParaRPr sz="900" u="none" strike="noStrike" cap="none" dirty="0"/>
                    </a:p>
                  </a:txBody>
                  <a:tcPr marL="68588" marR="68588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800" b="1" u="none" strike="noStrike" cap="none" dirty="0" err="1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Taboola</a:t>
                      </a:r>
                      <a:r>
                        <a:rPr lang="en-US" sz="800" b="1" u="none" strike="noStrike" cap="none" dirty="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43.6%</a:t>
                      </a:r>
                      <a:endParaRPr sz="900" u="none" strike="noStrike" cap="none" dirty="0"/>
                    </a:p>
                  </a:txBody>
                  <a:tcPr marL="68588" marR="68588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857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 39.2%</a:t>
                      </a:r>
                      <a:endParaRPr sz="900" u="none" strike="noStrike" cap="none" dirty="0"/>
                    </a:p>
                  </a:txBody>
                  <a:tcPr marL="68588" marR="68588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451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800" u="none" strike="noStrike" cap="none" dirty="0" err="1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Outbrain</a:t>
                      </a:r>
                      <a:r>
                        <a:rPr lang="en-US" sz="80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26.1%</a:t>
                      </a:r>
                      <a:endParaRPr sz="900" u="none" strike="noStrike" cap="none" dirty="0"/>
                    </a:p>
                  </a:txBody>
                  <a:tcPr marL="68588" marR="68588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91" name="Shape 543">
            <a:extLst>
              <a:ext uri="{FF2B5EF4-FFF2-40B4-BE49-F238E27FC236}">
                <a16:creationId xmlns:a16="http://schemas.microsoft.com/office/drawing/2014/main" xmlns="" id="{0416BD6E-5A46-CF46-B513-4912009AA983}"/>
              </a:ext>
            </a:extLst>
          </p:cNvPr>
          <p:cNvGraphicFramePr/>
          <p:nvPr>
            <p:extLst/>
          </p:nvPr>
        </p:nvGraphicFramePr>
        <p:xfrm>
          <a:off x="7467230" y="2847078"/>
          <a:ext cx="1199494" cy="14319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994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5951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472C4"/>
                        </a:buClr>
                        <a:buSzPts val="3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 Smartphone</a:t>
                      </a:r>
                      <a:endParaRPr sz="900" b="1" i="0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5200" marR="85200" marT="42600" marB="42600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619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3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Google Sites 95.9%</a:t>
                      </a:r>
                      <a:endParaRPr sz="900" u="none" strike="noStrike" cap="none" dirty="0"/>
                    </a:p>
                  </a:txBody>
                  <a:tcPr marL="68569" marR="68569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619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3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Facebook 94.9%</a:t>
                      </a:r>
                      <a:endParaRPr sz="900" u="none" strike="noStrike" cap="none" dirty="0"/>
                    </a:p>
                  </a:txBody>
                  <a:tcPr marL="68569" marR="68569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384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300"/>
                        <a:buFont typeface="Arial"/>
                        <a:buNone/>
                      </a:pPr>
                      <a:r>
                        <a:rPr lang="en-US" sz="800" b="1" u="none" strike="noStrike" cap="none" dirty="0" err="1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Taboola</a:t>
                      </a:r>
                      <a:r>
                        <a:rPr lang="en-US" sz="800" b="1" u="none" strike="noStrike" cap="none" dirty="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87.3%</a:t>
                      </a:r>
                      <a:endParaRPr sz="900" u="none" strike="noStrike" cap="none" dirty="0"/>
                    </a:p>
                  </a:txBody>
                  <a:tcPr marL="68569" marR="68569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19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300"/>
                        <a:buFont typeface="Arial"/>
                        <a:buNone/>
                      </a:pPr>
                      <a:r>
                        <a:rPr lang="en-US" sz="800" u="none" strike="noStrike" cap="none" dirty="0">
                          <a:solidFill>
                            <a:srgbClr val="BFBFB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Twitter 67.4%</a:t>
                      </a:r>
                      <a:endParaRPr sz="900" u="none" strike="noStrike" cap="none" dirty="0"/>
                    </a:p>
                  </a:txBody>
                  <a:tcPr marL="68569" marR="68569" marT="34294" marB="34294" anchor="ctr">
                    <a:lnL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0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>
                      <a:solidFill>
                        <a:srgbClr val="F2F2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2" name="Shape 544">
            <a:extLst>
              <a:ext uri="{FF2B5EF4-FFF2-40B4-BE49-F238E27FC236}">
                <a16:creationId xmlns:a16="http://schemas.microsoft.com/office/drawing/2014/main" xmlns="" id="{F22952CE-D3C9-0B46-8A84-0DFB61E2BEB2}"/>
              </a:ext>
            </a:extLst>
          </p:cNvPr>
          <p:cNvSpPr txBox="1"/>
          <p:nvPr/>
        </p:nvSpPr>
        <p:spPr>
          <a:xfrm>
            <a:off x="7457693" y="4501709"/>
            <a:ext cx="888359" cy="176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buClr>
                <a:srgbClr val="595959"/>
              </a:buClr>
              <a:buSzPts val="933"/>
              <a:buFont typeface="Arial"/>
              <a:buNone/>
            </a:pPr>
            <a:r>
              <a:rPr lang="en-US" sz="700" kern="0" dirty="0">
                <a:solidFill>
                  <a:schemeClr val="bg1"/>
                </a:solidFill>
                <a:ea typeface="Arial"/>
                <a:cs typeface="Arial"/>
                <a:sym typeface="Arial"/>
              </a:rPr>
              <a:t>December 2017</a:t>
            </a:r>
            <a:endParaRPr sz="1050" kern="0" dirty="0">
              <a:solidFill>
                <a:schemeClr val="bg1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193" name="Shape 545">
            <a:extLst>
              <a:ext uri="{FF2B5EF4-FFF2-40B4-BE49-F238E27FC236}">
                <a16:creationId xmlns:a16="http://schemas.microsoft.com/office/drawing/2014/main" xmlns="" id="{1AC76C31-C6C4-DD41-9AFA-7BFD69CBF2E0}"/>
              </a:ext>
            </a:extLst>
          </p:cNvPr>
          <p:cNvPicPr preferRelativeResize="0"/>
          <p:nvPr/>
        </p:nvPicPr>
        <p:blipFill rotWithShape="1">
          <a:blip r:embed="rId3">
            <a:alphaModFix/>
            <a:biLevel thresh="25000"/>
          </a:blip>
          <a:srcRect/>
          <a:stretch/>
        </p:blipFill>
        <p:spPr>
          <a:xfrm>
            <a:off x="7512357" y="4371916"/>
            <a:ext cx="795638" cy="1204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19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Taboola’s</a:t>
            </a:r>
            <a:r>
              <a:rPr lang="en-US" dirty="0"/>
              <a:t> AI Group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/>
              <a:t>35 Algorithm Engineers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Algo</a:t>
            </a:r>
            <a:r>
              <a:rPr lang="en-US" dirty="0"/>
              <a:t> Engineer = Software Engineer + Data Scientist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Analysis -&gt; Modeling -&gt; Experiments -&gt; Production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Pipeline is geared for continuous experimentation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C97B5873-9E62-FA43-B981-AE82CC736F0D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354" y="3804805"/>
            <a:ext cx="1001090" cy="835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86" y="2954245"/>
            <a:ext cx="1872970" cy="701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594" y="1238381"/>
            <a:ext cx="950976" cy="7751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594" y="3095756"/>
            <a:ext cx="1567199" cy="5309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1055" y="3791848"/>
            <a:ext cx="2444338" cy="509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9702" y="2170315"/>
            <a:ext cx="1885537" cy="7602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0" y="1830227"/>
            <a:ext cx="958873" cy="9588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08E3B3C-68DC-B24B-86BC-34D2F0DD7A7B}"/>
              </a:ext>
            </a:extLst>
          </p:cNvPr>
          <p:cNvSpPr/>
          <p:nvPr/>
        </p:nvSpPr>
        <p:spPr>
          <a:xfrm>
            <a:off x="4447607" y="2477551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8F0DF5F-8574-6F49-A2CA-99E241BC72A0}"/>
              </a:ext>
            </a:extLst>
          </p:cNvPr>
          <p:cNvSpPr/>
          <p:nvPr/>
        </p:nvSpPr>
        <p:spPr>
          <a:xfrm>
            <a:off x="4447607" y="2477551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5F4A3BD4-2CB5-1B45-9C0E-364875C45B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39" y="3833510"/>
            <a:ext cx="952500" cy="952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7993" y="2946065"/>
            <a:ext cx="1168400" cy="7174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6706" y="3838828"/>
            <a:ext cx="920750" cy="6588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6051" y="4769089"/>
            <a:ext cx="1275987" cy="3077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9653" y="4449887"/>
            <a:ext cx="1583972" cy="5067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7891" y="1441207"/>
            <a:ext cx="861607" cy="5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16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3080322" y="2112628"/>
            <a:ext cx="2569080" cy="135932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96" b="1" i="1">
                <a:solidFill>
                  <a:schemeClr val="bg1"/>
                </a:solidFill>
              </a:rPr>
              <a:t>“CTR”</a:t>
            </a:r>
            <a:endParaRPr lang="en-US" sz="2596" b="1" i="1" dirty="0">
              <a:solidFill>
                <a:schemeClr val="bg1"/>
              </a:solidFill>
            </a:endParaRPr>
          </a:p>
          <a:p>
            <a:pPr algn="ctr"/>
            <a:r>
              <a:rPr lang="en-US" sz="2100" b="1" i="1" dirty="0">
                <a:solidFill>
                  <a:schemeClr val="bg1"/>
                </a:solidFill>
              </a:rPr>
              <a:t>Probability for click</a:t>
            </a:r>
            <a:endParaRPr lang="en-US" sz="2100" b="1" i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169484" y="1281123"/>
            <a:ext cx="1370652" cy="1230899"/>
            <a:chOff x="179512" y="1065695"/>
            <a:chExt cx="1524827" cy="164322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9552" y="1065695"/>
              <a:ext cx="603293" cy="722124"/>
            </a:xfrm>
            <a:prstGeom prst="rect">
              <a:avLst/>
            </a:prstGeom>
          </p:spPr>
        </p:pic>
        <p:sp>
          <p:nvSpPr>
            <p:cNvPr id="10" name="Subtitle 2"/>
            <p:cNvSpPr txBox="1">
              <a:spLocks/>
            </p:cNvSpPr>
            <p:nvPr/>
          </p:nvSpPr>
          <p:spPr>
            <a:xfrm>
              <a:off x="179512" y="1808552"/>
              <a:ext cx="1440160" cy="576064"/>
            </a:xfrm>
            <a:prstGeom prst="rect">
              <a:avLst/>
            </a:prstGeom>
          </p:spPr>
          <p:txBody>
            <a:bodyPr vert="horz" lIns="109593" tIns="54797" rIns="109593" bIns="54797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98" b="1" dirty="0">
                  <a:solidFill>
                    <a:schemeClr val="bg2"/>
                  </a:solidFill>
                  <a:latin typeface="Avenir 35 Light" pitchFamily="34" charset="0"/>
                  <a:ea typeface="Open Sans" panose="020B0606030504020204" pitchFamily="34" charset="0"/>
                  <a:cs typeface="Open Sans" panose="020B0606030504020204" pitchFamily="34" charset="0"/>
                  <a:rtl val="0"/>
                </a:rPr>
                <a:t>Context</a:t>
              </a:r>
            </a:p>
          </p:txBody>
        </p:sp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264179" y="2132856"/>
              <a:ext cx="1440160" cy="576064"/>
            </a:xfrm>
            <a:prstGeom prst="rect">
              <a:avLst/>
            </a:prstGeom>
          </p:spPr>
          <p:txBody>
            <a:bodyPr vert="horz" lIns="109593" tIns="54797" rIns="109593" bIns="54797" rtlCol="0">
              <a:norm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98" b="1" dirty="0">
                  <a:solidFill>
                    <a:schemeClr val="bg2"/>
                  </a:solidFill>
                  <a:latin typeface="Avenir 35 Light" pitchFamily="34" charset="0"/>
                  <a:ea typeface="Open Sans" panose="020B0606030504020204" pitchFamily="34" charset="0"/>
                  <a:cs typeface="Open Sans" panose="020B0606030504020204" pitchFamily="34" charset="0"/>
                  <a:rtl val="0"/>
                </a:rPr>
                <a:t>Metadata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4122" y="3145082"/>
            <a:ext cx="2189089" cy="1480742"/>
            <a:chOff x="3454396" y="1038273"/>
            <a:chExt cx="2208699" cy="152270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8507" y="1038273"/>
              <a:ext cx="603294" cy="776969"/>
            </a:xfrm>
            <a:prstGeom prst="rect">
              <a:avLst/>
            </a:prstGeom>
          </p:spPr>
        </p:pic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3454396" y="1808552"/>
              <a:ext cx="2208699" cy="752428"/>
            </a:xfrm>
            <a:prstGeom prst="rect">
              <a:avLst/>
            </a:prstGeom>
          </p:spPr>
          <p:txBody>
            <a:bodyPr vert="horz" lIns="109593" tIns="54797" rIns="109593" bIns="54797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bg1"/>
                  </a:solidFill>
                  <a:latin typeface="Open Sans Condensed Light" panose="020B0306030504020204" pitchFamily="34" charset="0"/>
                  <a:ea typeface="Open Sans Condensed Light" panose="020B0306030504020204" pitchFamily="34" charset="0"/>
                  <a:cs typeface="Open Sans Condensed Light" panose="020B0306030504020204" pitchFamily="34" charset="0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98" b="1">
                  <a:solidFill>
                    <a:schemeClr val="bg2"/>
                  </a:solidFill>
                  <a:latin typeface="Avenir 35 Light" pitchFamily="34" charset="0"/>
                  <a:ea typeface="Open Sans" panose="020B0606030504020204" pitchFamily="34" charset="0"/>
                  <a:cs typeface="Open Sans" panose="020B0606030504020204" pitchFamily="34" charset="0"/>
                  <a:rtl val="0"/>
                </a:rPr>
                <a:t>User Historical Data</a:t>
              </a:r>
              <a:endParaRPr lang="en-US" sz="1598" b="1" dirty="0">
                <a:solidFill>
                  <a:schemeClr val="bg2"/>
                </a:solidFill>
                <a:latin typeface="Avenir 35 Light" pitchFamily="34" charset="0"/>
                <a:ea typeface="Open Sans" panose="020B0606030504020204" pitchFamily="34" charset="0"/>
                <a:cs typeface="Open Sans" panose="020B0606030504020204" pitchFamily="34" charset="0"/>
                <a:rtl val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27" y="1019892"/>
            <a:ext cx="2202044" cy="134204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0365" y="2390097"/>
            <a:ext cx="2882384" cy="584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8" dirty="0">
                <a:solidFill>
                  <a:schemeClr val="bg2"/>
                </a:solidFill>
              </a:rPr>
              <a:t>~</a:t>
            </a:r>
            <a:r>
              <a:rPr lang="en-US" sz="1598" b="1" dirty="0">
                <a:solidFill>
                  <a:schemeClr val="bg2"/>
                </a:solidFill>
              </a:rPr>
              <a:t>1M Possible Recommendations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7208581" y="2654757"/>
            <a:ext cx="2005888" cy="323751"/>
          </a:xfrm>
          <a:prstGeom prst="rect">
            <a:avLst/>
          </a:prstGeom>
        </p:spPr>
        <p:txBody>
          <a:bodyPr vert="horz" lIns="109593" tIns="54797" rIns="109593" bIns="54797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98" b="1" dirty="0">
                <a:solidFill>
                  <a:schemeClr val="bg2"/>
                </a:solidFill>
                <a:latin typeface="Avenir 35 Light" pitchFamily="34" charset="0"/>
                <a:ea typeface="Open Sans" panose="020B0606030504020204" pitchFamily="34" charset="0"/>
                <a:cs typeface="Open Sans" panose="020B0606030504020204" pitchFamily="34" charset="0"/>
                <a:rtl val="0"/>
              </a:rPr>
              <a:t>Region-based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977" y="1855265"/>
            <a:ext cx="624461" cy="520385"/>
          </a:xfrm>
          <a:prstGeom prst="rect">
            <a:avLst/>
          </a:prstGeom>
        </p:spPr>
      </p:pic>
      <p:sp>
        <p:nvSpPr>
          <p:cNvPr id="29" name="Subtitle 2"/>
          <p:cNvSpPr txBox="1">
            <a:spLocks/>
          </p:cNvSpPr>
          <p:nvPr/>
        </p:nvSpPr>
        <p:spPr>
          <a:xfrm>
            <a:off x="7335934" y="2401450"/>
            <a:ext cx="1294546" cy="431516"/>
          </a:xfrm>
          <a:prstGeom prst="rect">
            <a:avLst/>
          </a:prstGeom>
        </p:spPr>
        <p:txBody>
          <a:bodyPr vert="horz" lIns="109593" tIns="54797" rIns="109593" bIns="54797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98" b="1" dirty="0">
                <a:solidFill>
                  <a:schemeClr val="bg2"/>
                </a:solidFill>
                <a:latin typeface="Avenir 35 Light" pitchFamily="34" charset="0"/>
                <a:ea typeface="Open Sans" panose="020B0606030504020204" pitchFamily="34" charset="0"/>
                <a:cs typeface="Open Sans" panose="020B0606030504020204" pitchFamily="34" charset="0"/>
                <a:rtl val="0"/>
              </a:rPr>
              <a:t>Location</a:t>
            </a: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7132475" y="2900106"/>
            <a:ext cx="2005888" cy="323751"/>
          </a:xfrm>
          <a:prstGeom prst="rect">
            <a:avLst/>
          </a:prstGeom>
        </p:spPr>
        <p:txBody>
          <a:bodyPr vert="horz" lIns="109593" tIns="54797" rIns="109593" bIns="54797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600" kern="1200">
                <a:solidFill>
                  <a:schemeClr val="bg1"/>
                </a:solidFill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98" b="1" dirty="0">
                <a:solidFill>
                  <a:schemeClr val="bg2"/>
                </a:solidFill>
                <a:latin typeface="Avenir 35 Light" pitchFamily="34" charset="0"/>
                <a:ea typeface="Open Sans" panose="020B0606030504020204" pitchFamily="34" charset="0"/>
                <a:cs typeface="Open Sans" panose="020B0606030504020204" pitchFamily="34" charset="0"/>
                <a:rtl val="0"/>
              </a:rPr>
              <a:t>Information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683733" y="2136745"/>
            <a:ext cx="610530" cy="408992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755659" y="2566302"/>
            <a:ext cx="1688076" cy="195078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5683734" y="3030206"/>
            <a:ext cx="1141164" cy="441743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264439" y="1971396"/>
            <a:ext cx="801205" cy="365280"/>
          </a:xfrm>
          <a:prstGeom prst="straightConnector1">
            <a:avLst/>
          </a:prstGeom>
          <a:ln w="317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4129" y="317193"/>
            <a:ext cx="208146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57175" indent="-257175" algn="ctr" defTabSz="685800">
              <a:defRPr/>
            </a:pPr>
            <a:r>
              <a:rPr lang="en-US" sz="2700"/>
              <a:t>Our problem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Taboola2017">
  <a:themeElements>
    <a:clrScheme name="taboola-v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53A7A"/>
      </a:accent1>
      <a:accent2>
        <a:srgbClr val="154C91"/>
      </a:accent2>
      <a:accent3>
        <a:srgbClr val="4472C4"/>
      </a:accent3>
      <a:accent4>
        <a:srgbClr val="009BC5"/>
      </a:accent4>
      <a:accent5>
        <a:srgbClr val="009F9E"/>
      </a:accent5>
      <a:accent6>
        <a:srgbClr val="33CC99"/>
      </a:accent6>
      <a:hlink>
        <a:srgbClr val="FFCB0A"/>
      </a:hlink>
      <a:folHlink>
        <a:srgbClr val="ED7D31"/>
      </a:folHlink>
    </a:clrScheme>
    <a:fontScheme name="tabool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144C91">
            <a:alpha val="65000"/>
          </a:srgbClr>
        </a:solidFill>
      </a:spPr>
      <a:bodyPr wrap="square" lIns="0" tIns="0" rIns="0" bIns="0" rtlCol="0"/>
      <a:lstStyle>
        <a:defPPr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Taboola2017" id="{336A192C-DD75-4F43-BBBE-81CB56EBA519}" vid="{FF7E75B4-83CD-C24B-99C5-72A0DE9D67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25910</TotalTime>
  <Words>1742</Words>
  <Application>Microsoft Macintosh PowerPoint</Application>
  <PresentationFormat>Custom</PresentationFormat>
  <Paragraphs>644</Paragraphs>
  <Slides>58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 Unicode MS</vt:lpstr>
      <vt:lpstr>Avenir 35 Light</vt:lpstr>
      <vt:lpstr>Calibri</vt:lpstr>
      <vt:lpstr>Helvetica Neue Medium</vt:lpstr>
      <vt:lpstr>Helvetica Neue Thin</vt:lpstr>
      <vt:lpstr>Open Sans</vt:lpstr>
      <vt:lpstr>Roboto Light</vt:lpstr>
      <vt:lpstr>Roboto Medium</vt:lpstr>
      <vt:lpstr>Arial</vt:lpstr>
      <vt:lpstr>3_Taboola2017</vt:lpstr>
      <vt:lpstr>DMBI 2018 Data Hackathon   Embedding with TensorFlow Tutorial</vt:lpstr>
      <vt:lpstr>Outline</vt:lpstr>
      <vt:lpstr>PowerPoint Presentation</vt:lpstr>
      <vt:lpstr>Exclusive Partnerships With Thousands of Top Sites</vt:lpstr>
      <vt:lpstr>Powering Over 1.3B Moments of Discovery Every Month</vt:lpstr>
      <vt:lpstr>Strong Financials and Rapid Growth $157M Funding, $100M in the Bank</vt:lpstr>
      <vt:lpstr>The Largest Content Recommendation Platform in the World</vt:lpstr>
      <vt:lpstr>Taboola’s AI Group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OOV - Out Of Vocabulary </vt:lpstr>
      <vt:lpstr>Creating Embeddings step-by-step</vt:lpstr>
      <vt:lpstr>Creating Embeddings step-by-step</vt:lpstr>
      <vt:lpstr>Creating Embeddings step-by-step</vt:lpstr>
      <vt:lpstr>Creating Embeddings step-by-step</vt:lpstr>
      <vt:lpstr>Creating Embeddings step-by-step</vt:lpstr>
      <vt:lpstr>Creating Embeddings step-by-step</vt:lpstr>
      <vt:lpstr>Creating Embeddings step-by-step</vt:lpstr>
      <vt:lpstr>How can we use Embeddings in a model?</vt:lpstr>
      <vt:lpstr>How can we learn embeddings?</vt:lpstr>
      <vt:lpstr>How can we learn embeddings?</vt:lpstr>
      <vt:lpstr>How can we learn embeddings?</vt:lpstr>
      <vt:lpstr>How can we learn embeddings?</vt:lpstr>
      <vt:lpstr>Extras</vt:lpstr>
      <vt:lpstr>Workshop Intro to TensorFlow </vt:lpstr>
      <vt:lpstr>Tensor ?</vt:lpstr>
      <vt:lpstr>Numpy to TensorFlow Dictionary</vt:lpstr>
      <vt:lpstr>Numpy to TensorFlow Dictionary</vt:lpstr>
      <vt:lpstr>Numpy to TensorFlow Dictionary</vt:lpstr>
      <vt:lpstr>TensorFlow Computation </vt:lpstr>
      <vt:lpstr>TensorFlow Computation </vt:lpstr>
      <vt:lpstr>TensorFlow Computation </vt:lpstr>
      <vt:lpstr>TensorFlow Computation </vt:lpstr>
      <vt:lpstr>Let’s Look at Our Code</vt:lpstr>
      <vt:lpstr>Let’s Look at Our Code:  Placeholders</vt:lpstr>
      <vt:lpstr>Variables</vt:lpstr>
      <vt:lpstr>Operations</vt:lpstr>
      <vt:lpstr>Session</vt:lpstr>
      <vt:lpstr>Thank You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Helping People Discover  Brands They Will Love</dc:title>
  <dc:creator>David Privratsky</dc:creator>
  <cp:lastModifiedBy>Efrat Solodnik</cp:lastModifiedBy>
  <cp:revision>571</cp:revision>
  <dcterms:created xsi:type="dcterms:W3CDTF">2016-12-21T18:06:10Z</dcterms:created>
  <dcterms:modified xsi:type="dcterms:W3CDTF">2018-05-03T06:58:17Z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2016-12-21T00:00:00Z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2016-12-21T00:00:00Z</vt:filetime>
  </property>
</Properties>
</file>